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4" r:id="rId1"/>
  </p:sldMasterIdLst>
  <p:notesMasterIdLst>
    <p:notesMasterId r:id="rId60"/>
  </p:notesMasterIdLst>
  <p:sldIdLst>
    <p:sldId id="306" r:id="rId2"/>
    <p:sldId id="369" r:id="rId3"/>
    <p:sldId id="370" r:id="rId4"/>
    <p:sldId id="383" r:id="rId5"/>
    <p:sldId id="384" r:id="rId6"/>
    <p:sldId id="385" r:id="rId7"/>
    <p:sldId id="371" r:id="rId8"/>
    <p:sldId id="372" r:id="rId9"/>
    <p:sldId id="386" r:id="rId10"/>
    <p:sldId id="387" r:id="rId11"/>
    <p:sldId id="373" r:id="rId12"/>
    <p:sldId id="374" r:id="rId13"/>
    <p:sldId id="388" r:id="rId14"/>
    <p:sldId id="375" r:id="rId15"/>
    <p:sldId id="377" r:id="rId16"/>
    <p:sldId id="378" r:id="rId17"/>
    <p:sldId id="379" r:id="rId18"/>
    <p:sldId id="380" r:id="rId19"/>
    <p:sldId id="389" r:id="rId20"/>
    <p:sldId id="381" r:id="rId21"/>
    <p:sldId id="382" r:id="rId22"/>
    <p:sldId id="390" r:id="rId23"/>
    <p:sldId id="391" r:id="rId24"/>
    <p:sldId id="392" r:id="rId25"/>
    <p:sldId id="393" r:id="rId26"/>
    <p:sldId id="394" r:id="rId27"/>
    <p:sldId id="395" r:id="rId28"/>
    <p:sldId id="397" r:id="rId29"/>
    <p:sldId id="398" r:id="rId30"/>
    <p:sldId id="399" r:id="rId31"/>
    <p:sldId id="400" r:id="rId32"/>
    <p:sldId id="401" r:id="rId33"/>
    <p:sldId id="402" r:id="rId34"/>
    <p:sldId id="403" r:id="rId35"/>
    <p:sldId id="427" r:id="rId36"/>
    <p:sldId id="405" r:id="rId37"/>
    <p:sldId id="406" r:id="rId38"/>
    <p:sldId id="407" r:id="rId39"/>
    <p:sldId id="428" r:id="rId40"/>
    <p:sldId id="408" r:id="rId41"/>
    <p:sldId id="409" r:id="rId42"/>
    <p:sldId id="410" r:id="rId43"/>
    <p:sldId id="411" r:id="rId44"/>
    <p:sldId id="412" r:id="rId45"/>
    <p:sldId id="413" r:id="rId46"/>
    <p:sldId id="414" r:id="rId47"/>
    <p:sldId id="415" r:id="rId48"/>
    <p:sldId id="417" r:id="rId49"/>
    <p:sldId id="418" r:id="rId50"/>
    <p:sldId id="419" r:id="rId51"/>
    <p:sldId id="420" r:id="rId52"/>
    <p:sldId id="421" r:id="rId53"/>
    <p:sldId id="422" r:id="rId54"/>
    <p:sldId id="423" r:id="rId55"/>
    <p:sldId id="424" r:id="rId56"/>
    <p:sldId id="425" r:id="rId57"/>
    <p:sldId id="426" r:id="rId58"/>
    <p:sldId id="376" r:id="rId5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Arial" pitchFamily="34" charset="0"/>
        <a:ea typeface="+mn-ea"/>
        <a:cs typeface="+mn-cs"/>
      </a:defRPr>
    </a:lvl1pPr>
    <a:lvl2pPr marL="4572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Arial" pitchFamily="34" charset="0"/>
        <a:ea typeface="+mn-ea"/>
        <a:cs typeface="+mn-cs"/>
      </a:defRPr>
    </a:lvl2pPr>
    <a:lvl3pPr marL="9144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Arial" pitchFamily="34" charset="0"/>
        <a:ea typeface="+mn-ea"/>
        <a:cs typeface="+mn-cs"/>
      </a:defRPr>
    </a:lvl3pPr>
    <a:lvl4pPr marL="13716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Arial" pitchFamily="34" charset="0"/>
        <a:ea typeface="+mn-ea"/>
        <a:cs typeface="+mn-cs"/>
      </a:defRPr>
    </a:lvl4pPr>
    <a:lvl5pPr marL="18288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Arial" pitchFamily="34" charset="0"/>
        <a:ea typeface="+mn-ea"/>
        <a:cs typeface="+mn-cs"/>
      </a:defRPr>
    </a:lvl5pPr>
    <a:lvl6pPr marL="2286000" algn="l" defTabSz="914400" rtl="0" eaLnBrk="1" latinLnBrk="0" hangingPunct="1">
      <a:defRPr kern="1200">
        <a:solidFill>
          <a:schemeClr val="tx1"/>
        </a:solidFill>
        <a:effectLst>
          <a:outerShdw blurRad="38100" dist="38100" dir="2700000" algn="tl">
            <a:srgbClr val="000000">
              <a:alpha val="43137"/>
            </a:srgbClr>
          </a:outerShdw>
        </a:effectLst>
        <a:latin typeface="Arial" pitchFamily="34" charset="0"/>
        <a:ea typeface="+mn-ea"/>
        <a:cs typeface="+mn-cs"/>
      </a:defRPr>
    </a:lvl6pPr>
    <a:lvl7pPr marL="2743200" algn="l" defTabSz="914400" rtl="0" eaLnBrk="1" latinLnBrk="0" hangingPunct="1">
      <a:defRPr kern="1200">
        <a:solidFill>
          <a:schemeClr val="tx1"/>
        </a:solidFill>
        <a:effectLst>
          <a:outerShdw blurRad="38100" dist="38100" dir="2700000" algn="tl">
            <a:srgbClr val="000000">
              <a:alpha val="43137"/>
            </a:srgbClr>
          </a:outerShdw>
        </a:effectLst>
        <a:latin typeface="Arial" pitchFamily="34" charset="0"/>
        <a:ea typeface="+mn-ea"/>
        <a:cs typeface="+mn-cs"/>
      </a:defRPr>
    </a:lvl7pPr>
    <a:lvl8pPr marL="3200400" algn="l" defTabSz="914400" rtl="0" eaLnBrk="1" latinLnBrk="0" hangingPunct="1">
      <a:defRPr kern="1200">
        <a:solidFill>
          <a:schemeClr val="tx1"/>
        </a:solidFill>
        <a:effectLst>
          <a:outerShdw blurRad="38100" dist="38100" dir="2700000" algn="tl">
            <a:srgbClr val="000000">
              <a:alpha val="43137"/>
            </a:srgbClr>
          </a:outerShdw>
        </a:effectLst>
        <a:latin typeface="Arial" pitchFamily="34" charset="0"/>
        <a:ea typeface="+mn-ea"/>
        <a:cs typeface="+mn-cs"/>
      </a:defRPr>
    </a:lvl8pPr>
    <a:lvl9pPr marL="3657600" algn="l" defTabSz="914400" rtl="0" eaLnBrk="1" latinLnBrk="0" hangingPunct="1">
      <a:defRPr kern="1200">
        <a:solidFill>
          <a:schemeClr val="tx1"/>
        </a:solidFill>
        <a:effectLst>
          <a:outerShdw blurRad="38100" dist="38100" dir="2700000" algn="tl">
            <a:srgbClr val="000000">
              <a:alpha val="43137"/>
            </a:srgbClr>
          </a:outerShdw>
        </a:effectLst>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000099"/>
    <a:srgbClr val="006600"/>
    <a:srgbClr val="CC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89" autoAdjust="0"/>
    <p:restoredTop sz="90280" autoAdjust="0"/>
  </p:normalViewPr>
  <p:slideViewPr>
    <p:cSldViewPr>
      <p:cViewPr varScale="1">
        <p:scale>
          <a:sx n="64" d="100"/>
          <a:sy n="64" d="100"/>
        </p:scale>
        <p:origin x="1452"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4" d="100"/>
          <a:sy n="54" d="100"/>
        </p:scale>
        <p:origin x="-185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ffectLst/>
                <a:latin typeface="Arial" charset="0"/>
              </a:defRPr>
            </a:lvl1pPr>
          </a:lstStyle>
          <a:p>
            <a:pPr>
              <a:defRPr/>
            </a:pPr>
            <a:endParaRPr lang="en-US" altLang="zh-TW"/>
          </a:p>
        </p:txBody>
      </p:sp>
      <p:sp>
        <p:nvSpPr>
          <p:cNvPr id="512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ffectLst/>
                <a:latin typeface="Arial" charset="0"/>
              </a:defRPr>
            </a:lvl1pPr>
          </a:lstStyle>
          <a:p>
            <a:pPr>
              <a:defRPr/>
            </a:pPr>
            <a:endParaRPr lang="en-US" altLang="zh-TW"/>
          </a:p>
        </p:txBody>
      </p:sp>
      <p:sp>
        <p:nvSpPr>
          <p:cNvPr id="4608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TW" noProof="0"/>
              <a:t>Click to edit Master text styles</a:t>
            </a:r>
          </a:p>
          <a:p>
            <a:pPr lvl="1"/>
            <a:r>
              <a:rPr lang="en-US" altLang="zh-TW" noProof="0"/>
              <a:t>Second level</a:t>
            </a:r>
          </a:p>
          <a:p>
            <a:pPr lvl="2"/>
            <a:r>
              <a:rPr lang="en-US" altLang="zh-TW" noProof="0"/>
              <a:t>Third level</a:t>
            </a:r>
          </a:p>
          <a:p>
            <a:pPr lvl="3"/>
            <a:r>
              <a:rPr lang="en-US" altLang="zh-TW" noProof="0"/>
              <a:t>Fourth level</a:t>
            </a:r>
          </a:p>
          <a:p>
            <a:pPr lvl="4"/>
            <a:r>
              <a:rPr lang="en-US" altLang="zh-TW" noProof="0"/>
              <a:t>Fifth level</a:t>
            </a:r>
          </a:p>
        </p:txBody>
      </p:sp>
      <p:sp>
        <p:nvSpPr>
          <p:cNvPr id="512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ffectLst/>
                <a:latin typeface="Arial" charset="0"/>
              </a:defRPr>
            </a:lvl1pPr>
          </a:lstStyle>
          <a:p>
            <a:pPr>
              <a:defRPr/>
            </a:pPr>
            <a:endParaRPr lang="en-US" altLang="zh-TW"/>
          </a:p>
        </p:txBody>
      </p:sp>
      <p:sp>
        <p:nvSpPr>
          <p:cNvPr id="512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effectLst/>
                <a:latin typeface="Arial" charset="0"/>
              </a:defRPr>
            </a:lvl1pPr>
          </a:lstStyle>
          <a:p>
            <a:pPr>
              <a:defRPr/>
            </a:pPr>
            <a:fld id="{9E1B2F9A-186B-4AC8-B273-1CDEBB29F7E8}" type="slidenum">
              <a:rPr lang="zh-TW" altLang="en-US"/>
              <a:pPr>
                <a:defRPr/>
              </a:pPr>
              <a:t>‹#›</a:t>
            </a:fld>
            <a:endParaRPr lang="en-US" altLang="zh-TW"/>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Rectangle 9"/>
          <p:cNvSpPr>
            <a:spLocks noGrp="1" noChangeArrowheads="1"/>
          </p:cNvSpPr>
          <p:nvPr>
            <p:ph type="sldNum" sz="quarter" idx="5"/>
          </p:nvPr>
        </p:nvSpPr>
        <p:spPr>
          <a:noFill/>
        </p:spPr>
        <p:txBody>
          <a:bodyPr/>
          <a:lstStyle/>
          <a:p>
            <a:fld id="{8ECE5577-169D-4A54-A9D8-62F9D5126F1A}" type="slidenum">
              <a:rPr lang="en-US" smtClean="0">
                <a:latin typeface="Arial" pitchFamily="34" charset="0"/>
              </a:rPr>
              <a:pPr/>
              <a:t>2</a:t>
            </a:fld>
            <a:endParaRPr lang="en-US" dirty="0">
              <a:latin typeface="Arial" pitchFamily="34" charset="0"/>
            </a:endParaRPr>
          </a:p>
        </p:txBody>
      </p:sp>
      <p:sp>
        <p:nvSpPr>
          <p:cNvPr id="45059" name="Text Box 1"/>
          <p:cNvSpPr txBox="1">
            <a:spLocks noChangeArrowheads="1"/>
          </p:cNvSpPr>
          <p:nvPr/>
        </p:nvSpPr>
        <p:spPr bwMode="auto">
          <a:xfrm>
            <a:off x="957263" y="685800"/>
            <a:ext cx="4943475" cy="3429000"/>
          </a:xfrm>
          <a:prstGeom prst="rect">
            <a:avLst/>
          </a:prstGeom>
          <a:solidFill>
            <a:srgbClr val="FFFFFF"/>
          </a:solidFill>
          <a:ln w="9360">
            <a:solidFill>
              <a:srgbClr val="000000"/>
            </a:solidFill>
            <a:miter lim="800000"/>
            <a:headEnd/>
            <a:tailEnd/>
          </a:ln>
        </p:spPr>
        <p:txBody>
          <a:bodyPr wrap="none" lIns="84408" tIns="42204" rIns="84408" bIns="42204" anchor="ctr"/>
          <a:lstStyle/>
          <a:p>
            <a:endParaRPr lang="en-US" dirty="0"/>
          </a:p>
        </p:txBody>
      </p:sp>
      <p:sp>
        <p:nvSpPr>
          <p:cNvPr id="45060" name="Rectangle 2"/>
          <p:cNvSpPr>
            <a:spLocks noGrp="1" noChangeArrowheads="1"/>
          </p:cNvSpPr>
          <p:nvPr>
            <p:ph type="body"/>
          </p:nvPr>
        </p:nvSpPr>
        <p:spPr>
          <a:xfrm>
            <a:off x="685800" y="4343400"/>
            <a:ext cx="5483225" cy="4111625"/>
          </a:xfrm>
          <a:noFill/>
          <a:ln/>
        </p:spPr>
        <p:txBody>
          <a:bodyPr/>
          <a:lstStyle/>
          <a:p>
            <a:pPr lvl="0">
              <a:buFont typeface="Wingdings" pitchFamily="2" charset="2"/>
              <a:buChar char="Ø"/>
            </a:pPr>
            <a:r>
              <a:rPr lang="en-US" dirty="0">
                <a:latin typeface="Times New Roman" pitchFamily="18" charset="0"/>
              </a:rPr>
              <a:t>    Course Outline </a:t>
            </a:r>
          </a:p>
          <a:p>
            <a:pPr lvl="1">
              <a:buFont typeface="Wingdings" pitchFamily="2" charset="2"/>
              <a:buChar char="Ø"/>
            </a:pPr>
            <a:r>
              <a:rPr lang="en-US" dirty="0">
                <a:latin typeface="Times New Roman" pitchFamily="18" charset="0"/>
              </a:rPr>
              <a:t>    Course outline</a:t>
            </a:r>
            <a:r>
              <a:rPr lang="en-US" baseline="0" dirty="0">
                <a:latin typeface="Times New Roman" pitchFamily="18" charset="0"/>
              </a:rPr>
              <a:t> and recommended books</a:t>
            </a:r>
          </a:p>
          <a:p>
            <a:pPr lvl="1">
              <a:buFont typeface="Wingdings" pitchFamily="2" charset="2"/>
              <a:buChar char="Ø"/>
            </a:pPr>
            <a:r>
              <a:rPr lang="en-US" baseline="0" dirty="0">
                <a:latin typeface="Times New Roman" pitchFamily="18" charset="0"/>
              </a:rPr>
              <a:t>    Marks distribution</a:t>
            </a:r>
          </a:p>
          <a:p>
            <a:pPr lvl="1">
              <a:buFont typeface="Wingdings" pitchFamily="2" charset="2"/>
              <a:buChar char="Ø"/>
            </a:pPr>
            <a:r>
              <a:rPr lang="en-US" baseline="0" dirty="0">
                <a:latin typeface="Times New Roman" pitchFamily="18" charset="0"/>
              </a:rPr>
              <a:t>    Text Book contents at a glance chapter wise</a:t>
            </a:r>
          </a:p>
          <a:p>
            <a:pPr lvl="0">
              <a:buFont typeface="Wingdings" pitchFamily="2" charset="2"/>
              <a:buChar char="Ø"/>
            </a:pPr>
            <a:r>
              <a:rPr lang="en-US" baseline="0" dirty="0">
                <a:latin typeface="Times New Roman" pitchFamily="18" charset="0"/>
              </a:rPr>
              <a:t>   What is a Computer</a:t>
            </a:r>
          </a:p>
          <a:p>
            <a:pPr lvl="1">
              <a:buFont typeface="Wingdings" pitchFamily="2" charset="2"/>
              <a:buChar char="Ø"/>
            </a:pPr>
            <a:r>
              <a:rPr lang="en-US" baseline="0" dirty="0">
                <a:latin typeface="Times New Roman" pitchFamily="18" charset="0"/>
              </a:rPr>
              <a:t>     Definition of Computer</a:t>
            </a:r>
          </a:p>
          <a:p>
            <a:pPr lvl="1">
              <a:buFont typeface="Wingdings" pitchFamily="2" charset="2"/>
              <a:buChar char="Ø"/>
            </a:pPr>
            <a:r>
              <a:rPr lang="en-US" baseline="0" dirty="0">
                <a:latin typeface="Times New Roman" pitchFamily="18" charset="0"/>
              </a:rPr>
              <a:t>     Anatomy of Computer</a:t>
            </a:r>
          </a:p>
          <a:p>
            <a:pPr lvl="0">
              <a:buFont typeface="Wingdings" pitchFamily="2" charset="2"/>
              <a:buChar char="Ø"/>
            </a:pPr>
            <a:r>
              <a:rPr lang="en-US" baseline="0" dirty="0">
                <a:latin typeface="Times New Roman" pitchFamily="18" charset="0"/>
              </a:rPr>
              <a:t>    Comparison of Computer with Human</a:t>
            </a:r>
          </a:p>
          <a:p>
            <a:pPr lvl="0">
              <a:buFont typeface="Wingdings" pitchFamily="2" charset="2"/>
              <a:buChar char="Ø"/>
            </a:pPr>
            <a:r>
              <a:rPr lang="en-US" baseline="0" dirty="0">
                <a:latin typeface="Times New Roman" pitchFamily="18" charset="0"/>
              </a:rPr>
              <a:t>    History of Computers</a:t>
            </a:r>
          </a:p>
          <a:p>
            <a:pPr lvl="1">
              <a:buFont typeface="Wingdings" pitchFamily="2" charset="2"/>
              <a:buChar char="Ø"/>
            </a:pPr>
            <a:r>
              <a:rPr lang="en-US" baseline="0" dirty="0">
                <a:latin typeface="Times New Roman" pitchFamily="18" charset="0"/>
              </a:rPr>
              <a:t>  Analog and Digital Computers</a:t>
            </a:r>
          </a:p>
          <a:p>
            <a:pPr lvl="1">
              <a:buFont typeface="Wingdings" pitchFamily="2" charset="2"/>
              <a:buChar char="Ø"/>
            </a:pPr>
            <a:r>
              <a:rPr lang="en-US" baseline="0" dirty="0">
                <a:latin typeface="Times New Roman" pitchFamily="18" charset="0"/>
              </a:rPr>
              <a:t>  Abacus, </a:t>
            </a:r>
            <a:r>
              <a:rPr lang="en-US" baseline="0" dirty="0" err="1">
                <a:latin typeface="Times New Roman" pitchFamily="18" charset="0"/>
              </a:rPr>
              <a:t>Pascaline</a:t>
            </a:r>
            <a:r>
              <a:rPr lang="en-US" baseline="0" dirty="0">
                <a:latin typeface="Times New Roman" pitchFamily="18" charset="0"/>
              </a:rPr>
              <a:t>, Babbage Difference Engine, Punched Cards</a:t>
            </a:r>
          </a:p>
          <a:p>
            <a:pPr lvl="1">
              <a:buFont typeface="Wingdings" pitchFamily="2" charset="2"/>
              <a:buChar char="Ø"/>
            </a:pPr>
            <a:r>
              <a:rPr lang="en-US" baseline="0" dirty="0">
                <a:latin typeface="Times New Roman" pitchFamily="18" charset="0"/>
              </a:rPr>
              <a:t>  Mark I, ENIAC</a:t>
            </a:r>
          </a:p>
          <a:p>
            <a:pPr lvl="0">
              <a:buFont typeface="Wingdings" pitchFamily="2" charset="2"/>
              <a:buChar char="Ø"/>
            </a:pPr>
            <a:r>
              <a:rPr lang="en-US" baseline="0" dirty="0">
                <a:latin typeface="Times New Roman" pitchFamily="18" charset="0"/>
              </a:rPr>
              <a:t>    Developments in Microcomputers  from 1965 to 1984</a:t>
            </a:r>
          </a:p>
          <a:p>
            <a:pPr lvl="1">
              <a:buFont typeface="Wingdings" pitchFamily="2" charset="2"/>
              <a:buChar char="Ø"/>
            </a:pPr>
            <a:r>
              <a:rPr lang="en-US" baseline="0" dirty="0">
                <a:latin typeface="Times New Roman" pitchFamily="18" charset="0"/>
              </a:rPr>
              <a:t>  DEC PDP 8, Intel Microprocessors, Floppy disk</a:t>
            </a:r>
          </a:p>
          <a:p>
            <a:pPr lvl="1">
              <a:buFont typeface="Wingdings" pitchFamily="2" charset="2"/>
              <a:buChar char="Ø"/>
            </a:pPr>
            <a:r>
              <a:rPr lang="en-US" baseline="0" dirty="0">
                <a:latin typeface="Times New Roman" pitchFamily="18" charset="0"/>
              </a:rPr>
              <a:t>  Apple I, Commodore PET, Osborne I, IBM PC</a:t>
            </a:r>
          </a:p>
          <a:p>
            <a:pPr lvl="1">
              <a:buFont typeface="Wingdings" pitchFamily="2" charset="2"/>
              <a:buChar char="Ø"/>
            </a:pPr>
            <a:r>
              <a:rPr lang="en-US" baseline="0" dirty="0">
                <a:latin typeface="Times New Roman" pitchFamily="18" charset="0"/>
              </a:rPr>
              <a:t>  Apple Macintosh,  MS windows and Laser Jet Printers</a:t>
            </a:r>
          </a:p>
          <a:p>
            <a:pPr lvl="1">
              <a:buFont typeface="Wingdings" pitchFamily="2" charset="2"/>
              <a:buChar char="Ø"/>
            </a:pPr>
            <a:r>
              <a:rPr lang="en-US" baseline="0" dirty="0">
                <a:latin typeface="Times New Roman" pitchFamily="18" charset="0"/>
              </a:rPr>
              <a:t>  Generation of Computers  1</a:t>
            </a:r>
            <a:r>
              <a:rPr lang="en-US" baseline="30000" dirty="0">
                <a:latin typeface="Times New Roman" pitchFamily="18" charset="0"/>
              </a:rPr>
              <a:t>st</a:t>
            </a:r>
            <a:r>
              <a:rPr lang="en-US" baseline="0" dirty="0">
                <a:latin typeface="Times New Roman" pitchFamily="18" charset="0"/>
              </a:rPr>
              <a:t> to 5</a:t>
            </a:r>
            <a:r>
              <a:rPr lang="en-US" baseline="30000" dirty="0">
                <a:latin typeface="Times New Roman" pitchFamily="18" charset="0"/>
              </a:rPr>
              <a:t>th</a:t>
            </a:r>
            <a:r>
              <a:rPr lang="en-US" baseline="0" dirty="0">
                <a:latin typeface="Times New Roman" pitchFamily="18" charset="0"/>
              </a:rPr>
              <a:t>   </a:t>
            </a:r>
            <a:r>
              <a:rPr lang="en-US" baseline="0" dirty="0" err="1">
                <a:latin typeface="Times New Roman" pitchFamily="18" charset="0"/>
              </a:rPr>
              <a:t>Vaccum</a:t>
            </a:r>
            <a:r>
              <a:rPr lang="en-US" baseline="0" dirty="0">
                <a:latin typeface="Times New Roman" pitchFamily="18" charset="0"/>
              </a:rPr>
              <a:t> Tubes, transistors, ICs, VLSI and Artificial Intelligence Based computers</a:t>
            </a:r>
          </a:p>
          <a:p>
            <a:pPr lvl="1">
              <a:buFont typeface="Wingdings" pitchFamily="2" charset="2"/>
              <a:buChar char="Ø"/>
            </a:pPr>
            <a:endParaRPr lang="en-US" baseline="0" dirty="0">
              <a:latin typeface="Times New Roman" pitchFamily="18" charset="0"/>
            </a:endParaRPr>
          </a:p>
          <a:p>
            <a:pPr lvl="1">
              <a:buFont typeface="Wingdings" pitchFamily="2" charset="2"/>
              <a:buChar char="Ø"/>
            </a:pPr>
            <a:endParaRPr lang="en-US" baseline="0" dirty="0">
              <a:latin typeface="Times New Roman" pitchFamily="18" charset="0"/>
            </a:endParaRPr>
          </a:p>
          <a:p>
            <a:endParaRPr lang="en-US" dirty="0">
              <a:latin typeface="Times New Roman"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49C25AE3-36F8-433D-9482-C182BF9BE79F}" type="slidenum">
              <a:rPr lang="zh-TW" altLang="en-US" smtClean="0">
                <a:latin typeface="Arial" pitchFamily="34" charset="0"/>
              </a:rPr>
              <a:pPr/>
              <a:t>36</a:t>
            </a:fld>
            <a:endParaRPr lang="en-US" altLang="zh-TW">
              <a:latin typeface="Arial" pitchFamily="34"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pPr eaLnBrk="1" hangingPunct="1"/>
            <a:r>
              <a:rPr lang="en-US" altLang="zh-TW" b="1" i="1" dirty="0">
                <a:latin typeface="Arial" pitchFamily="34" charset="0"/>
                <a:cs typeface="Times New Roman" pitchFamily="18" charset="0"/>
              </a:rPr>
              <a:t>Teaching tip</a:t>
            </a:r>
          </a:p>
          <a:p>
            <a:pPr eaLnBrk="1" hangingPunct="1"/>
            <a:r>
              <a:rPr lang="en-US" altLang="zh-TW" i="1" dirty="0">
                <a:latin typeface="Arial" pitchFamily="34" charset="0"/>
                <a:cs typeface="Times New Roman" pitchFamily="18" charset="0"/>
              </a:rPr>
              <a:t>The tablet PC was designed to simulate a piece of paper. Users interact with the tablet as if it was an unlimited paper notebook.</a:t>
            </a:r>
          </a:p>
          <a:p>
            <a:pPr eaLnBrk="1" hangingPunct="1"/>
            <a:r>
              <a:rPr lang="en-US" altLang="zh-TW" b="1" i="1" dirty="0">
                <a:latin typeface="Arial" pitchFamily="34" charset="0"/>
                <a:cs typeface="Times New Roman" pitchFamily="18" charset="0"/>
              </a:rPr>
              <a:t>For more information</a:t>
            </a:r>
          </a:p>
          <a:p>
            <a:pPr eaLnBrk="1" hangingPunct="1"/>
            <a:r>
              <a:rPr lang="en-US" altLang="zh-TW" dirty="0">
                <a:latin typeface="Arial" pitchFamily="34" charset="0"/>
                <a:cs typeface="Times New Roman" pitchFamily="18" charset="0"/>
              </a:rPr>
              <a:t>See www.microsoft.com/windowsxp/tabletpc/evaluation/tours/default.mspx for an example of the Tablet PC in action. </a:t>
            </a:r>
          </a:p>
          <a:p>
            <a:pPr eaLnBrk="1" hangingPunct="1"/>
            <a:endParaRPr lang="en-US" altLang="zh-TW" dirty="0">
              <a:latin typeface="Arial" pitchFamily="34" charset="0"/>
              <a:cs typeface="Times New Roman" pitchFamily="18" charset="0"/>
            </a:endParaRPr>
          </a:p>
          <a:p>
            <a:pPr eaLnBrk="1" hangingPunct="1"/>
            <a:r>
              <a:rPr lang="en-US" altLang="zh-TW" dirty="0">
                <a:latin typeface="Arial" pitchFamily="34" charset="0"/>
                <a:cs typeface="Times New Roman" pitchFamily="18" charset="0"/>
              </a:rPr>
              <a:t>Tablet PCs offer all the functionality of a notebook PC, but they are lighter and can accept input from a</a:t>
            </a:r>
          </a:p>
          <a:p>
            <a:pPr eaLnBrk="1" hangingPunct="1"/>
            <a:r>
              <a:rPr lang="en-US" altLang="zh-TW" dirty="0">
                <a:latin typeface="Arial" pitchFamily="34" charset="0"/>
                <a:cs typeface="Times New Roman" pitchFamily="18" charset="0"/>
              </a:rPr>
              <a:t>special pen—called a </a:t>
            </a:r>
            <a:r>
              <a:rPr lang="en-US" altLang="zh-TW" b="1" u="sng" dirty="0">
                <a:latin typeface="Arial" pitchFamily="34" charset="0"/>
                <a:cs typeface="Times New Roman" pitchFamily="18" charset="0"/>
              </a:rPr>
              <a:t>stylus or a digital pen</a:t>
            </a:r>
            <a:r>
              <a:rPr lang="en-US" altLang="zh-TW" dirty="0">
                <a:latin typeface="Arial" pitchFamily="34" charset="0"/>
                <a:cs typeface="Times New Roman" pitchFamily="18" charset="0"/>
              </a:rPr>
              <a:t>—that is used to tap or write directly on the screen.</a:t>
            </a:r>
          </a:p>
          <a:p>
            <a:pPr eaLnBrk="1" hangingPunct="1"/>
            <a:endParaRPr lang="en-US" altLang="zh-TW" dirty="0">
              <a:latin typeface="Arial" pitchFamily="34" charset="0"/>
              <a:cs typeface="Times New Roman" pitchFamily="18" charset="0"/>
            </a:endParaRPr>
          </a:p>
          <a:p>
            <a:pPr eaLnBrk="1" hangingPunct="1"/>
            <a:r>
              <a:rPr lang="en-US" altLang="zh-TW" dirty="0">
                <a:latin typeface="Arial" pitchFamily="34" charset="0"/>
                <a:cs typeface="Times New Roman" pitchFamily="18" charset="0"/>
              </a:rPr>
              <a:t>Many tablet PCs also have a built-in microphone and special software that accepts input from the user's voice. A few models even have a fold-out keyboard, so they can be transformed into a standard notebook PC. Tablet PCs run specialized versions of standard programs and can be connected to a network.</a:t>
            </a:r>
          </a:p>
          <a:p>
            <a:pPr eaLnBrk="1" hangingPunct="1"/>
            <a:r>
              <a:rPr lang="en-US" altLang="zh-TW" dirty="0">
                <a:latin typeface="Arial" pitchFamily="34" charset="0"/>
                <a:cs typeface="Times New Roman" pitchFamily="18" charset="0"/>
              </a:rPr>
              <a:t>Some models also can be connected to a keyboard and a full-size monitor.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722AFB4C-6C88-47FD-91AF-322A670E1E47}" type="slidenum">
              <a:rPr lang="zh-TW" altLang="en-US" smtClean="0">
                <a:latin typeface="Arial" pitchFamily="34" charset="0"/>
              </a:rPr>
              <a:pPr/>
              <a:t>37</a:t>
            </a:fld>
            <a:endParaRPr lang="en-US" altLang="zh-TW">
              <a:latin typeface="Arial" pitchFamily="34"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r>
              <a:rPr lang="en-US" altLang="zh-TW" dirty="0">
                <a:latin typeface="Arial" pitchFamily="34" charset="0"/>
                <a:cs typeface="Times New Roman" pitchFamily="18" charset="0"/>
              </a:rPr>
              <a:t>Handheld personal computers are computing devices small enough to fit in your hand (see Figure 1 A. 13). </a:t>
            </a:r>
          </a:p>
          <a:p>
            <a:pPr eaLnBrk="1" hangingPunct="1"/>
            <a:endParaRPr lang="en-US" altLang="zh-TW" dirty="0">
              <a:latin typeface="Arial" pitchFamily="34" charset="0"/>
              <a:cs typeface="Times New Roman" pitchFamily="18" charset="0"/>
            </a:endParaRPr>
          </a:p>
          <a:p>
            <a:pPr eaLnBrk="1" hangingPunct="1"/>
            <a:r>
              <a:rPr lang="en-US" altLang="zh-TW" dirty="0">
                <a:latin typeface="Arial" pitchFamily="34" charset="0"/>
                <a:cs typeface="Times New Roman" pitchFamily="18" charset="0"/>
              </a:rPr>
              <a:t>A popular type of handheld computer is the personal digital assistant (PDA). A PDA is no larger than a small appointment book and is normally used for special applications, such as taking notes, displaying telephone numbers and addresses, and keeping track of dates or agendas. Many PDAs can be connected to larger computers to exchange data. </a:t>
            </a:r>
          </a:p>
          <a:p>
            <a:pPr eaLnBrk="1" hangingPunct="1"/>
            <a:endParaRPr lang="en-US" altLang="zh-TW" dirty="0">
              <a:latin typeface="Arial" pitchFamily="34" charset="0"/>
              <a:cs typeface="Times New Roman" pitchFamily="18" charset="0"/>
            </a:endParaRPr>
          </a:p>
          <a:p>
            <a:pPr eaLnBrk="1" hangingPunct="1"/>
            <a:r>
              <a:rPr lang="en-US" altLang="zh-TW" dirty="0">
                <a:latin typeface="Arial" pitchFamily="34" charset="0"/>
                <a:cs typeface="Times New Roman" pitchFamily="18" charset="0"/>
              </a:rPr>
              <a:t>Most PDAs come with a pen that lets the user write on the screen. Some handheld computers feature tiny built-in keyboards or microphones</a:t>
            </a:r>
          </a:p>
          <a:p>
            <a:pPr eaLnBrk="1" hangingPunct="1"/>
            <a:r>
              <a:rPr lang="en-US" altLang="zh-TW" dirty="0">
                <a:latin typeface="Arial" pitchFamily="34" charset="0"/>
                <a:cs typeface="Times New Roman" pitchFamily="18" charset="0"/>
              </a:rPr>
              <a:t>that allow voice input.</a:t>
            </a:r>
          </a:p>
          <a:p>
            <a:pPr eaLnBrk="1" hangingPunct="1"/>
            <a:endParaRPr lang="en-US" altLang="zh-TW" dirty="0">
              <a:latin typeface="Arial" pitchFamily="34" charset="0"/>
              <a:cs typeface="Times New Roman" pitchFamily="18" charset="0"/>
            </a:endParaRPr>
          </a:p>
          <a:p>
            <a:pPr eaLnBrk="1" hangingPunct="1"/>
            <a:r>
              <a:rPr lang="en-US" altLang="zh-TW" dirty="0">
                <a:latin typeface="Arial" pitchFamily="34" charset="0"/>
                <a:cs typeface="Times New Roman" pitchFamily="18" charset="0"/>
              </a:rPr>
              <a:t>Many PDAs let the user access the Internet through a wireless connection, and several models offer features such as cellular telephones,</a:t>
            </a:r>
          </a:p>
          <a:p>
            <a:pPr eaLnBrk="1" hangingPunct="1"/>
            <a:r>
              <a:rPr lang="en-US" altLang="zh-TW" dirty="0">
                <a:latin typeface="Arial" pitchFamily="34" charset="0"/>
                <a:cs typeface="Times New Roman" pitchFamily="18" charset="0"/>
              </a:rPr>
              <a:t>cameras, music players, and global positioning systems.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Some cellular phones double as miniature PCs (see Figure 1A.14). Because these phones offer advanced features not typically found in cellular phones, they are sometimes called </a:t>
            </a:r>
            <a:r>
              <a:rPr lang="en-US" b="1" u="sng" dirty="0"/>
              <a:t>smart phones. </a:t>
            </a:r>
          </a:p>
          <a:p>
            <a:endParaRPr lang="en-US" b="1" u="sng" dirty="0"/>
          </a:p>
          <a:p>
            <a:r>
              <a:rPr lang="en-US" dirty="0"/>
              <a:t>These features can include Web and e-mail access, special software such as personal organizers, or special hardware such as digital cameras or music players. Some models even break in half to reveal a miniature keyboard.</a:t>
            </a:r>
          </a:p>
        </p:txBody>
      </p:sp>
      <p:sp>
        <p:nvSpPr>
          <p:cNvPr id="4" name="Slide Number Placeholder 3"/>
          <p:cNvSpPr>
            <a:spLocks noGrp="1"/>
          </p:cNvSpPr>
          <p:nvPr>
            <p:ph type="sldNum" sz="quarter" idx="10"/>
          </p:nvPr>
        </p:nvSpPr>
        <p:spPr/>
        <p:txBody>
          <a:bodyPr/>
          <a:lstStyle/>
          <a:p>
            <a:pPr>
              <a:defRPr/>
            </a:pPr>
            <a:fld id="{9E1B2F9A-186B-4AC8-B273-1CDEBB29F7E8}" type="slidenum">
              <a:rPr lang="zh-TW" altLang="en-US" smtClean="0"/>
              <a:pPr>
                <a:defRPr/>
              </a:pPr>
              <a:t>38</a:t>
            </a:fld>
            <a:endParaRPr lang="en-US" altLang="zh-TW"/>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Today, most organizations’ networks are based on personal computers. Individual users have their own desktop computers, which are connected to one or more centralized computers, called </a:t>
            </a:r>
            <a:r>
              <a:rPr lang="en-US" b="1" u="sng" dirty="0"/>
              <a:t>network servers</a:t>
            </a:r>
            <a:r>
              <a:rPr lang="en-US" dirty="0"/>
              <a:t>. A network server is usually a powerful personal computer with special software and equipment that enable it to function as the primary computer in the network.</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9E1B2F9A-186B-4AC8-B273-1CDEBB29F7E8}" type="slidenum">
              <a:rPr lang="zh-TW" altLang="en-US" smtClean="0"/>
              <a:pPr>
                <a:defRPr/>
              </a:pPr>
              <a:t>40</a:t>
            </a:fld>
            <a:endParaRPr lang="en-US" altLang="zh-TW"/>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PC-based networks and servers offer companies a great deal of flexibility. For example, large organizations may have dozens</a:t>
            </a:r>
          </a:p>
          <a:p>
            <a:r>
              <a:rPr lang="en-US" dirty="0"/>
              <a:t>or hundreds of individual servers working together at the heart of their network (see Figure 1A.16).</a:t>
            </a:r>
          </a:p>
          <a:p>
            <a:endParaRPr lang="en-US" dirty="0"/>
          </a:p>
          <a:p>
            <a:endParaRPr lang="en-US" dirty="0"/>
          </a:p>
          <a:p>
            <a:r>
              <a:rPr lang="en-US" dirty="0"/>
              <a:t>When set up in such groups—sometimes called clusters or server farms—network servers may not even resemble standard PCs. For example, they may be mounted in large racks or reduced to small units called “ blades,“ which can he slid in and out of a case. In these large networks, different groups of servers may have different purposes, such as supporting a certain set of users, handling printing tasks, enabling Internet communications, and so on</a:t>
            </a:r>
          </a:p>
        </p:txBody>
      </p:sp>
      <p:sp>
        <p:nvSpPr>
          <p:cNvPr id="4" name="Slide Number Placeholder 3"/>
          <p:cNvSpPr>
            <a:spLocks noGrp="1"/>
          </p:cNvSpPr>
          <p:nvPr>
            <p:ph type="sldNum" sz="quarter" idx="10"/>
          </p:nvPr>
        </p:nvSpPr>
        <p:spPr/>
        <p:txBody>
          <a:bodyPr/>
          <a:lstStyle/>
          <a:p>
            <a:pPr>
              <a:defRPr/>
            </a:pPr>
            <a:fld id="{9E1B2F9A-186B-4AC8-B273-1CDEBB29F7E8}" type="slidenum">
              <a:rPr lang="zh-TW" altLang="en-US" smtClean="0"/>
              <a:pPr>
                <a:defRPr/>
              </a:pPr>
              <a:t>41</a:t>
            </a:fld>
            <a:endParaRPr lang="en-US" altLang="zh-TW"/>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 PC-based server gives users flexibility to do different kinds of tasks (see Figure I A.17). This is because PCs are general-purpose</a:t>
            </a:r>
          </a:p>
          <a:p>
            <a:r>
              <a:rPr lang="en-US" dirty="0"/>
              <a:t>machines, designed to be used in many ways.</a:t>
            </a:r>
          </a:p>
          <a:p>
            <a:endParaRPr lang="en-US" dirty="0"/>
          </a:p>
          <a:p>
            <a:r>
              <a:rPr lang="en-US" dirty="0"/>
              <a:t>For example, some users may rely on the server for e-mail access, some may use it to perform accounting tasks, and others may use</a:t>
            </a:r>
          </a:p>
          <a:p>
            <a:r>
              <a:rPr lang="en-US" dirty="0"/>
              <a:t>it to perform word-processing or database management jobs.</a:t>
            </a:r>
          </a:p>
          <a:p>
            <a:endParaRPr lang="en-US" dirty="0"/>
          </a:p>
          <a:p>
            <a:r>
              <a:rPr lang="en-US" dirty="0"/>
              <a:t> The server can support these processes, and many others, while storing information and programs for many people to use.</a:t>
            </a:r>
          </a:p>
          <a:p>
            <a:endParaRPr lang="en-US" dirty="0"/>
          </a:p>
        </p:txBody>
      </p:sp>
      <p:sp>
        <p:nvSpPr>
          <p:cNvPr id="4" name="Slide Number Placeholder 3"/>
          <p:cNvSpPr>
            <a:spLocks noGrp="1"/>
          </p:cNvSpPr>
          <p:nvPr>
            <p:ph type="sldNum" sz="quarter" idx="10"/>
          </p:nvPr>
        </p:nvSpPr>
        <p:spPr/>
        <p:txBody>
          <a:bodyPr/>
          <a:lstStyle/>
          <a:p>
            <a:pPr>
              <a:defRPr/>
            </a:pPr>
            <a:fld id="{9E1B2F9A-186B-4AC8-B273-1CDEBB29F7E8}" type="slidenum">
              <a:rPr lang="zh-TW" altLang="en-US" smtClean="0"/>
              <a:pPr>
                <a:defRPr/>
              </a:pPr>
              <a:t>42</a:t>
            </a:fld>
            <a:endParaRPr lang="en-US" altLang="zh-TW"/>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1167444C-0E3E-4C1F-B2E0-05C71F3EAA53}" type="slidenum">
              <a:rPr lang="zh-TW" altLang="en-US" smtClean="0">
                <a:latin typeface="Arial" pitchFamily="34" charset="0"/>
              </a:rPr>
              <a:pPr/>
              <a:t>43</a:t>
            </a:fld>
            <a:endParaRPr lang="en-US" altLang="zh-TW">
              <a:latin typeface="Arial" pitchFamily="34"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eaLnBrk="1" hangingPunct="1"/>
            <a:r>
              <a:rPr lang="en-US" altLang="zh-TW" dirty="0">
                <a:latin typeface="Arial" pitchFamily="34" charset="0"/>
              </a:rPr>
              <a:t>Depending on how the network is set up, users may be able to access the server in multiple ways. Of course, most users have a standard desktop PC on their desk that is permanently connected to the network.</a:t>
            </a:r>
          </a:p>
          <a:p>
            <a:pPr eaLnBrk="1" hangingPunct="1"/>
            <a:endParaRPr lang="en-US" altLang="zh-TW" dirty="0">
              <a:latin typeface="Arial" pitchFamily="34" charset="0"/>
            </a:endParaRPr>
          </a:p>
          <a:p>
            <a:pPr eaLnBrk="1" hangingPunct="1"/>
            <a:r>
              <a:rPr lang="en-US" altLang="zh-TW" dirty="0">
                <a:latin typeface="Arial" pitchFamily="34" charset="0"/>
              </a:rPr>
              <a:t>Mobile users, however, may be able to connect a notebook PC or a handheld device to the network by wireless means. When they are away from the office, users may be able to use the Internet as a means of connecting to the company’s network servers (see Figure 1A.18)</a:t>
            </a:r>
            <a:endParaRPr lang="zh-TW" altLang="en-US" dirty="0">
              <a:latin typeface="Arial"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t>Mainframe computers are used in large organizations such as insurance companies and banks, where many people frequently</a:t>
            </a:r>
          </a:p>
          <a:p>
            <a:r>
              <a:rPr lang="en-US" dirty="0"/>
              <a:t>need to use the same data. In a traditional mainframe environment, each user accesses the mainframe’s resources through a device called a terminal (see Figure 1A.19).</a:t>
            </a:r>
          </a:p>
          <a:p>
            <a:endParaRPr lang="en-US" dirty="0"/>
          </a:p>
          <a:p>
            <a:r>
              <a:rPr lang="en-US" dirty="0"/>
              <a:t>There are two kinds of terminals. A dumb terminal does not process or store data; it is simply an input/output (I/O ) device that functions as a window into a computer located somewhere else.   </a:t>
            </a:r>
          </a:p>
          <a:p>
            <a:endParaRPr lang="en-US" dirty="0"/>
          </a:p>
          <a:p>
            <a:r>
              <a:rPr lang="en-US" dirty="0"/>
              <a:t>An intelligent terminal can perform some processing operations, but it usually does not have any storage. In some mainframe environments, however, workers can use a standard personal computer to access the mainframe</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9E1B2F9A-186B-4AC8-B273-1CDEBB29F7E8}" type="slidenum">
              <a:rPr lang="zh-TW" altLang="en-US" smtClean="0"/>
              <a:pPr>
                <a:defRPr/>
              </a:pPr>
              <a:t>44</a:t>
            </a:fld>
            <a:endParaRPr lang="en-US" altLang="zh-TW"/>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Mainframes are large, powerful systems (sec Figure 1 A.20). The largest mainframes can handle the processing needs of thousands of users at any given moment. But what these systems offer in power, they lack in flexibility. Most mainframe systems are designed to handle only a specific set of tasks. By limiting the number of tasks the system must perform, administrators preserve as much power as possible for</a:t>
            </a:r>
          </a:p>
          <a:p>
            <a:r>
              <a:rPr lang="en-US" dirty="0"/>
              <a:t>required operations.</a:t>
            </a:r>
          </a:p>
          <a:p>
            <a:endParaRPr lang="en-US" dirty="0"/>
          </a:p>
          <a:p>
            <a:r>
              <a:rPr lang="en-US" dirty="0"/>
              <a:t>You may have interacted with a mainframe system without even knowing it. For example, if you have ever visited an airline’s Web site to reserve a seat on a flight, you probably conducted a transaction with a mainframe computer.</a:t>
            </a:r>
          </a:p>
        </p:txBody>
      </p:sp>
      <p:sp>
        <p:nvSpPr>
          <p:cNvPr id="4" name="Slide Number Placeholder 3"/>
          <p:cNvSpPr>
            <a:spLocks noGrp="1"/>
          </p:cNvSpPr>
          <p:nvPr>
            <p:ph type="sldNum" sz="quarter" idx="10"/>
          </p:nvPr>
        </p:nvSpPr>
        <p:spPr/>
        <p:txBody>
          <a:bodyPr/>
          <a:lstStyle/>
          <a:p>
            <a:pPr>
              <a:defRPr/>
            </a:pPr>
            <a:fld id="{9E1B2F9A-186B-4AC8-B273-1CDEBB29F7E8}" type="slidenum">
              <a:rPr lang="zh-TW" altLang="en-US" smtClean="0"/>
              <a:pPr>
                <a:defRPr/>
              </a:pPr>
              <a:t>45</a:t>
            </a:fld>
            <a:endParaRPr lang="en-US" altLang="zh-TW"/>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capabilities of a minicomputer are somewhere between those of mainframes and personal computers. For this reason, minicomputers are often called midrange computers.</a:t>
            </a:r>
          </a:p>
          <a:p>
            <a:r>
              <a:rPr lang="en-US" dirty="0"/>
              <a:t>Like mainframes, minicomputers can handle much more input and output than personal computers can. Although some ‘‘minis’’ arc designed for a single user, the most powerful minicomputers can serve the input and output needs of hundreds of users at a time. Users can access a central minicomputer through a </a:t>
            </a:r>
          </a:p>
          <a:p>
            <a:r>
              <a:rPr lang="en-US" dirty="0"/>
              <a:t>terminal or a standard PC.</a:t>
            </a:r>
          </a:p>
        </p:txBody>
      </p:sp>
      <p:sp>
        <p:nvSpPr>
          <p:cNvPr id="4" name="Slide Number Placeholder 3"/>
          <p:cNvSpPr>
            <a:spLocks noGrp="1"/>
          </p:cNvSpPr>
          <p:nvPr>
            <p:ph type="sldNum" sz="quarter" idx="10"/>
          </p:nvPr>
        </p:nvSpPr>
        <p:spPr/>
        <p:txBody>
          <a:bodyPr/>
          <a:lstStyle/>
          <a:p>
            <a:pPr>
              <a:defRPr/>
            </a:pPr>
            <a:fld id="{9E1B2F9A-186B-4AC8-B273-1CDEBB29F7E8}" type="slidenum">
              <a:rPr lang="zh-TW" altLang="en-US" smtClean="0"/>
              <a:pPr>
                <a:defRPr/>
              </a:pPr>
              <a:t>46</a:t>
            </a:fld>
            <a:endParaRPr lang="en-US" altLang="zh-TW"/>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i="0" dirty="0">
                <a:solidFill>
                  <a:srgbClr val="202124"/>
                </a:solidFill>
                <a:effectLst/>
                <a:latin typeface="Google Sans"/>
              </a:rPr>
              <a:t>The U.S. Advanced Research Projects Agency Network (ARPANET) </a:t>
            </a:r>
            <a:r>
              <a:rPr lang="en-US" b="0" i="0" dirty="0">
                <a:solidFill>
                  <a:srgbClr val="202124"/>
                </a:solidFill>
                <a:effectLst/>
                <a:latin typeface="Google Sans"/>
              </a:rPr>
              <a:t>was </a:t>
            </a:r>
            <a:r>
              <a:rPr lang="en-US" b="0" i="0" dirty="0">
                <a:solidFill>
                  <a:srgbClr val="040C28"/>
                </a:solidFill>
                <a:effectLst/>
                <a:latin typeface="Google Sans"/>
              </a:rPr>
              <a:t>the first public packet-switched computer network</a:t>
            </a:r>
            <a:r>
              <a:rPr lang="en-US" b="0" i="0" dirty="0">
                <a:solidFill>
                  <a:srgbClr val="202124"/>
                </a:solidFill>
                <a:effectLst/>
                <a:latin typeface="Google Sans"/>
              </a:rPr>
              <a:t>. It was first used in 1969 and finally decommissioned in 1989. ARPANET's main use was for academic and research purposes</a:t>
            </a:r>
            <a:endParaRPr lang="en-PK" dirty="0"/>
          </a:p>
        </p:txBody>
      </p:sp>
      <p:sp>
        <p:nvSpPr>
          <p:cNvPr id="4" name="Slide Number Placeholder 3"/>
          <p:cNvSpPr>
            <a:spLocks noGrp="1"/>
          </p:cNvSpPr>
          <p:nvPr>
            <p:ph type="sldNum" sz="quarter" idx="5"/>
          </p:nvPr>
        </p:nvSpPr>
        <p:spPr/>
        <p:txBody>
          <a:bodyPr/>
          <a:lstStyle/>
          <a:p>
            <a:pPr>
              <a:defRPr/>
            </a:pPr>
            <a:fld id="{9E1B2F9A-186B-4AC8-B273-1CDEBB29F7E8}" type="slidenum">
              <a:rPr lang="zh-TW" altLang="en-US" smtClean="0"/>
              <a:pPr>
                <a:defRPr/>
              </a:pPr>
              <a:t>7</a:t>
            </a:fld>
            <a:endParaRPr lang="en-US" altLang="zh-TW"/>
          </a:p>
        </p:txBody>
      </p:sp>
    </p:spTree>
    <p:extLst>
      <p:ext uri="{BB962C8B-B14F-4D97-AF65-F5344CB8AC3E}">
        <p14:creationId xmlns:p14="http://schemas.microsoft.com/office/powerpoint/2010/main" val="1604667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2E6D7115-6987-464D-AADE-3889F3EBD493}" type="slidenum">
              <a:rPr lang="zh-TW" altLang="en-US" smtClean="0">
                <a:latin typeface="Arial" pitchFamily="34" charset="0"/>
              </a:rPr>
              <a:pPr/>
              <a:t>47</a:t>
            </a:fld>
            <a:endParaRPr lang="en-US" altLang="zh-TW">
              <a:latin typeface="Arial" pitchFamily="34" charset="0"/>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eaLnBrk="1" hangingPunct="1"/>
            <a:r>
              <a:rPr lang="en-US" altLang="zh-TW" b="1" i="1" dirty="0">
                <a:latin typeface="Arial" pitchFamily="34" charset="0"/>
                <a:cs typeface="Times New Roman" pitchFamily="18" charset="0"/>
              </a:rPr>
              <a:t>Teaching tip</a:t>
            </a:r>
          </a:p>
          <a:p>
            <a:pPr eaLnBrk="1" hangingPunct="1"/>
            <a:r>
              <a:rPr lang="en-US" altLang="zh-TW" dirty="0">
                <a:latin typeface="Arial" pitchFamily="34" charset="0"/>
                <a:cs typeface="Times New Roman" pitchFamily="18" charset="0"/>
              </a:rPr>
              <a:t>Students have a hard time understanding trillions of calculations. A simple explanation is to add 1 trillion random numbers together in a second. Contrast the speed of a super computer to the fastest desktop computer advertised during the week of class. </a:t>
            </a:r>
          </a:p>
          <a:p>
            <a:pPr eaLnBrk="1" hangingPunct="1"/>
            <a:endParaRPr lang="en-US" altLang="zh-TW" dirty="0">
              <a:latin typeface="Arial" pitchFamily="34" charset="0"/>
              <a:cs typeface="Times New Roman" pitchFamily="18" charset="0"/>
            </a:endParaRPr>
          </a:p>
          <a:p>
            <a:pPr eaLnBrk="1" hangingPunct="1"/>
            <a:r>
              <a:rPr lang="en-US" altLang="zh-TW" dirty="0">
                <a:latin typeface="Arial" pitchFamily="34" charset="0"/>
                <a:cs typeface="Times New Roman" pitchFamily="18" charset="0"/>
              </a:rPr>
              <a:t>Supercomputers are the most powerful computers made, and physically they are some of the largest (see Figure I A.21). These systems can process huge amounts of data, and the fastest supercomputers can perform more than one trillion calculations per second.</a:t>
            </a:r>
          </a:p>
          <a:p>
            <a:pPr eaLnBrk="1" hangingPunct="1"/>
            <a:endParaRPr lang="en-US" altLang="zh-TW" dirty="0">
              <a:latin typeface="Arial" pitchFamily="34" charset="0"/>
              <a:cs typeface="Times New Roman" pitchFamily="18" charset="0"/>
            </a:endParaRPr>
          </a:p>
          <a:p>
            <a:pPr eaLnBrk="1" hangingPunct="1"/>
            <a:r>
              <a:rPr lang="en-US" altLang="zh-TW" dirty="0">
                <a:latin typeface="Arial" pitchFamily="34" charset="0"/>
                <a:cs typeface="Times New Roman" pitchFamily="18" charset="0"/>
              </a:rPr>
              <a:t>Some supercomputers can house thousands of processors. Supercomputers are ideal for handling large and highly complex problems that require extreme calculating power. For example, supercomputers have long been used in the mapping of the human genome, forecasting weather, and modeling complex processes like nuclear fission.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mn-ea"/>
                <a:cs typeface="+mn-cs"/>
              </a:rPr>
              <a:t>Life changed after the introduction of the automobile (see Figure 1A.22)? Consider a few examples:</a:t>
            </a:r>
          </a:p>
          <a:p>
            <a:r>
              <a:rPr lang="en-US" sz="1200" kern="1200" baseline="0" dirty="0">
                <a:solidFill>
                  <a:schemeClr val="tx1"/>
                </a:solidFill>
                <a:latin typeface="Arial" charset="0"/>
                <a:ea typeface="+mn-ea"/>
                <a:cs typeface="+mn-cs"/>
              </a:rPr>
              <a:t>» Because of the car; people were able to travel farther and cheaper than ever before, and this created huge opportunities for businesses to meet the needs of the traveling public.</a:t>
            </a:r>
          </a:p>
          <a:p>
            <a:r>
              <a:rPr lang="en-US" sz="1200" kern="1200" baseline="0" dirty="0">
                <a:solidFill>
                  <a:schemeClr val="tx1"/>
                </a:solidFill>
                <a:latin typeface="Arial" charset="0"/>
                <a:ea typeface="+mn-ea"/>
                <a:cs typeface="+mn-cs"/>
              </a:rPr>
              <a:t>» Because vehicles could be mass-produced, the nature of manufacturing and industry changed and throngs of people began working on assembly lines.</a:t>
            </a:r>
          </a:p>
          <a:p>
            <a:r>
              <a:rPr lang="en-US" sz="1200" kern="1200" baseline="0" dirty="0">
                <a:solidFill>
                  <a:schemeClr val="tx1"/>
                </a:solidFill>
                <a:latin typeface="Arial" charset="0"/>
                <a:ea typeface="+mn-ea"/>
                <a:cs typeface="+mn-cs"/>
              </a:rPr>
              <a:t>» Because of road development, suburbs became a feasible way for people to live close to a city without actually living in one.</a:t>
            </a:r>
          </a:p>
          <a:p>
            <a:r>
              <a:rPr lang="en-US" sz="1200" kern="1200" baseline="0" dirty="0">
                <a:solidFill>
                  <a:schemeClr val="tx1"/>
                </a:solidFill>
                <a:latin typeface="Arial" charset="0"/>
                <a:ea typeface="+mn-ea"/>
                <a:cs typeface="+mn-cs"/>
              </a:rPr>
              <a:t>» Because of car travel, motels, restaurants, and shopping centers sprang up in </a:t>
            </a:r>
            <a:r>
              <a:rPr lang="en-US" sz="1200" kern="1200" baseline="0" dirty="0" err="1">
                <a:solidFill>
                  <a:schemeClr val="tx1"/>
                </a:solidFill>
                <a:latin typeface="Arial" charset="0"/>
                <a:ea typeface="+mn-ea"/>
                <a:cs typeface="+mn-cs"/>
              </a:rPr>
              <a:t>piaccs</a:t>
            </a:r>
            <a:r>
              <a:rPr lang="en-US" sz="1200" kern="1200" baseline="0" dirty="0">
                <a:solidFill>
                  <a:schemeClr val="tx1"/>
                </a:solidFill>
                <a:latin typeface="Arial" charset="0"/>
                <a:ea typeface="+mn-ea"/>
                <a:cs typeface="+mn-cs"/>
              </a:rPr>
              <a:t> where there had previously been nothing-</a:t>
            </a:r>
            <a:endParaRPr lang="en-US" dirty="0"/>
          </a:p>
        </p:txBody>
      </p:sp>
      <p:sp>
        <p:nvSpPr>
          <p:cNvPr id="4" name="Slide Number Placeholder 3"/>
          <p:cNvSpPr>
            <a:spLocks noGrp="1"/>
          </p:cNvSpPr>
          <p:nvPr>
            <p:ph type="sldNum" sz="quarter" idx="10"/>
          </p:nvPr>
        </p:nvSpPr>
        <p:spPr/>
        <p:txBody>
          <a:bodyPr/>
          <a:lstStyle/>
          <a:p>
            <a:pPr>
              <a:defRPr/>
            </a:pPr>
            <a:fld id="{9E1B2F9A-186B-4AC8-B273-1CDEBB29F7E8}" type="slidenum">
              <a:rPr lang="zh-TW" altLang="en-US" smtClean="0"/>
              <a:pPr>
                <a:defRPr/>
              </a:pPr>
              <a:t>49</a:t>
            </a:fld>
            <a:endParaRPr lang="en-US" altLang="zh-TW"/>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a:solidFill>
                  <a:schemeClr val="tx1"/>
                </a:solidFill>
                <a:latin typeface="Arial" charset="0"/>
                <a:ea typeface="+mn-ea"/>
                <a:cs typeface="+mn-cs"/>
              </a:rPr>
              <a:t>People can list countless reasons for the importance of computers {see Figure 1A.23). </a:t>
            </a:r>
          </a:p>
          <a:p>
            <a:endParaRPr lang="en-US" sz="1200" kern="1200" baseline="0" dirty="0">
              <a:solidFill>
                <a:schemeClr val="tx1"/>
              </a:solidFill>
              <a:latin typeface="Arial" charset="0"/>
              <a:ea typeface="+mn-ea"/>
              <a:cs typeface="+mn-cs"/>
            </a:endParaRPr>
          </a:p>
          <a:p>
            <a:r>
              <a:rPr lang="en-US" sz="1200" kern="1200" baseline="0" dirty="0">
                <a:solidFill>
                  <a:schemeClr val="tx1"/>
                </a:solidFill>
                <a:latin typeface="Arial" charset="0"/>
                <a:ea typeface="+mn-ea"/>
                <a:cs typeface="+mn-cs"/>
              </a:rPr>
              <a:t>For someone with a disability, for example, a computer may offer freedom to communicate, learn, or work without leaving home.</a:t>
            </a:r>
          </a:p>
          <a:p>
            <a:endParaRPr lang="en-US" sz="1200" kern="1200" baseline="0" dirty="0">
              <a:solidFill>
                <a:schemeClr val="tx1"/>
              </a:solidFill>
              <a:latin typeface="Arial" charset="0"/>
              <a:ea typeface="+mn-ea"/>
              <a:cs typeface="+mn-cs"/>
            </a:endParaRPr>
          </a:p>
          <a:p>
            <a:r>
              <a:rPr lang="en-US" sz="1200" kern="1200" baseline="0" dirty="0">
                <a:solidFill>
                  <a:schemeClr val="tx1"/>
                </a:solidFill>
                <a:latin typeface="Arial" charset="0"/>
                <a:ea typeface="+mn-ea"/>
                <a:cs typeface="+mn-cs"/>
              </a:rPr>
              <a:t>For a sales professional, a PC may mean the ability to communicate whenever necessary, to track leads, and to manage an ever-changing schedule. </a:t>
            </a:r>
          </a:p>
          <a:p>
            <a:endParaRPr lang="en-US" sz="1200" kern="1200" baseline="0" dirty="0">
              <a:solidFill>
                <a:schemeClr val="tx1"/>
              </a:solidFill>
              <a:latin typeface="Arial" charset="0"/>
              <a:ea typeface="+mn-ea"/>
              <a:cs typeface="+mn-cs"/>
            </a:endParaRPr>
          </a:p>
          <a:p>
            <a:r>
              <a:rPr lang="en-US" sz="1200" kern="1200" baseline="0" dirty="0">
                <a:solidFill>
                  <a:schemeClr val="tx1"/>
                </a:solidFill>
                <a:latin typeface="Arial" charset="0"/>
                <a:ea typeface="+mn-ea"/>
                <a:cs typeface="+mn-cs"/>
              </a:rPr>
              <a:t>For a researcher, a computer may be the workhorse that docs painstaking and time-consuming calculations.</a:t>
            </a:r>
          </a:p>
          <a:p>
            <a:endParaRPr lang="en-US" sz="1200" kern="1200" baseline="0" dirty="0">
              <a:solidFill>
                <a:schemeClr val="tx1"/>
              </a:solidFill>
              <a:latin typeface="Arial" charset="0"/>
              <a:ea typeface="+mn-ea"/>
              <a:cs typeface="+mn-cs"/>
            </a:endParaRPr>
          </a:p>
          <a:p>
            <a:r>
              <a:rPr lang="en-US" sz="1200" kern="1200" baseline="0" dirty="0">
                <a:solidFill>
                  <a:schemeClr val="tx1"/>
                </a:solidFill>
                <a:latin typeface="Arial" charset="0"/>
                <a:ea typeface="+mn-ea"/>
                <a:cs typeface="+mn-cs"/>
              </a:rPr>
              <a:t>But if you took all the benefits that people derive from computers, mixed them together, and distilled them down into a single element, what would you have?		The answer is simple: </a:t>
            </a:r>
            <a:r>
              <a:rPr lang="en-US" sz="1200" b="1" u="sng" kern="1200" baseline="0" dirty="0">
                <a:solidFill>
                  <a:schemeClr val="tx1"/>
                </a:solidFill>
                <a:latin typeface="Arial" charset="0"/>
                <a:ea typeface="+mn-ea"/>
                <a:cs typeface="+mn-cs"/>
              </a:rPr>
              <a:t>information</a:t>
            </a:r>
            <a:r>
              <a:rPr lang="en-US" sz="1200" kern="1200" baseline="0" dirty="0">
                <a:solidFill>
                  <a:schemeClr val="tx1"/>
                </a:solidFill>
                <a:latin typeface="Arial" charset="0"/>
                <a:ea typeface="+mn-ea"/>
                <a:cs typeface="+mn-cs"/>
              </a:rPr>
              <a:t>.</a:t>
            </a:r>
          </a:p>
          <a:p>
            <a:endParaRPr lang="en-US" sz="1200" kern="1200" baseline="0" dirty="0">
              <a:solidFill>
                <a:schemeClr val="tx1"/>
              </a:solidFill>
              <a:latin typeface="Arial" charset="0"/>
              <a:ea typeface="+mn-ea"/>
              <a:cs typeface="+mn-cs"/>
            </a:endParaRPr>
          </a:p>
          <a:p>
            <a:r>
              <a:rPr lang="en-US" sz="1200" kern="1200" baseline="0" dirty="0">
                <a:solidFill>
                  <a:schemeClr val="tx1"/>
                </a:solidFill>
                <a:latin typeface="Arial" charset="0"/>
                <a:ea typeface="+mn-ea"/>
                <a:cs typeface="+mn-cs"/>
              </a:rPr>
              <a:t>Computers are important because information is so essential to our lives. And information is more than the stuff you see and hear on television. Facts in a textbook or an encyclopedia are information, bur only one kind.</a:t>
            </a:r>
          </a:p>
          <a:p>
            <a:endParaRPr lang="en-US" sz="1200" kern="1200" baseline="0" dirty="0">
              <a:solidFill>
                <a:schemeClr val="tx1"/>
              </a:solidFill>
              <a:latin typeface="Arial" charset="0"/>
              <a:ea typeface="+mn-ea"/>
              <a:cs typeface="+mn-cs"/>
            </a:endParaRPr>
          </a:p>
          <a:p>
            <a:r>
              <a:rPr lang="en-US" sz="1200" kern="1200" baseline="0" dirty="0">
                <a:solidFill>
                  <a:schemeClr val="tx1"/>
                </a:solidFill>
                <a:latin typeface="Arial" charset="0"/>
                <a:ea typeface="+mn-ea"/>
                <a:cs typeface="+mn-cs"/>
              </a:rPr>
              <a:t> Mathematical formulas and their results are information, too, as are the plans for a building or the recipe for a cake. Pictures, songs, addresses, games, menus, shopping lists, resumes— the list goes on and on. All these things and many others can be thought of as information, and they can all be stored and processed by computers. (Actually, </a:t>
            </a:r>
            <a:r>
              <a:rPr lang="en-US" sz="1200" b="0" kern="1200" baseline="0" dirty="0">
                <a:solidFill>
                  <a:schemeClr val="tx1"/>
                </a:solidFill>
                <a:latin typeface="Arial" charset="0"/>
                <a:ea typeface="+mn-ea"/>
                <a:cs typeface="+mn-cs"/>
              </a:rPr>
              <a:t>If you work in one place and need to perform various tasks,</a:t>
            </a:r>
          </a:p>
          <a:p>
            <a:r>
              <a:rPr lang="en-US" sz="1200" b="0" kern="1200" baseline="0" dirty="0">
                <a:solidFill>
                  <a:schemeClr val="tx1"/>
                </a:solidFill>
                <a:latin typeface="Arial" charset="0"/>
                <a:ea typeface="+mn-ea"/>
                <a:cs typeface="+mn-cs"/>
              </a:rPr>
              <a:t>a desktop computer is the best choice.</a:t>
            </a:r>
          </a:p>
          <a:p>
            <a:endParaRPr lang="en-US" sz="1200" b="0" kern="1200" baseline="0" dirty="0">
              <a:solidFill>
                <a:schemeClr val="tx1"/>
              </a:solidFill>
              <a:latin typeface="Arial" charset="0"/>
              <a:ea typeface="+mn-ea"/>
              <a:cs typeface="+mn-cs"/>
            </a:endParaRPr>
          </a:p>
          <a:p>
            <a:r>
              <a:rPr lang="en-US" sz="1200" b="0" kern="1200" baseline="0" dirty="0">
                <a:solidFill>
                  <a:schemeClr val="tx1"/>
                </a:solidFill>
                <a:latin typeface="Arial" charset="0"/>
                <a:ea typeface="+mn-ea"/>
                <a:cs typeface="+mn-cs"/>
              </a:rPr>
              <a:t> Choose a desktop </a:t>
            </a:r>
            <a:r>
              <a:rPr lang="en-US" sz="1200" kern="1200" baseline="0" dirty="0">
                <a:solidFill>
                  <a:schemeClr val="tx1"/>
                </a:solidFill>
                <a:latin typeface="Arial" charset="0"/>
                <a:ea typeface="+mn-ea"/>
                <a:cs typeface="+mn-cs"/>
              </a:rPr>
              <a:t>computer </a:t>
            </a:r>
            <a:r>
              <a:rPr lang="en-US" sz="1200" b="0" kern="1200" baseline="0" dirty="0">
                <a:solidFill>
                  <a:schemeClr val="tx1"/>
                </a:solidFill>
                <a:latin typeface="Arial" charset="0"/>
                <a:ea typeface="+mn-ea"/>
                <a:cs typeface="+mn-cs"/>
              </a:rPr>
              <a:t>if you want to</a:t>
            </a:r>
          </a:p>
          <a:p>
            <a:r>
              <a:rPr lang="en-US" sz="1200" b="1" kern="1200" baseline="0" dirty="0">
                <a:solidFill>
                  <a:schemeClr val="tx1"/>
                </a:solidFill>
                <a:latin typeface="Arial" charset="0"/>
                <a:ea typeface="+mn-ea"/>
                <a:cs typeface="+mn-cs"/>
              </a:rPr>
              <a:t>» Work with Graphics-Intensive or Desktop Publishing Applications. </a:t>
            </a:r>
            <a:r>
              <a:rPr lang="en-US" sz="1200" b="0" kern="1200" baseline="0" dirty="0">
                <a:solidFill>
                  <a:schemeClr val="tx1"/>
                </a:solidFill>
                <a:latin typeface="Arial" charset="0"/>
                <a:ea typeface="+mn-ea"/>
                <a:cs typeface="+mn-cs"/>
              </a:rPr>
              <a:t>Complex graphics and page-layout programs require a great deal of system resources, and a desktop system’s large monitor reduces eye fatigue.</a:t>
            </a:r>
          </a:p>
          <a:p>
            <a:r>
              <a:rPr lang="en-US" sz="1200" b="1" kern="1200" baseline="0" dirty="0">
                <a:solidFill>
                  <a:schemeClr val="tx1"/>
                </a:solidFill>
                <a:latin typeface="Arial" charset="0"/>
                <a:ea typeface="+mn-ea"/>
                <a:cs typeface="+mn-cs"/>
              </a:rPr>
              <a:t>» Design or Use Multimedia Products. </a:t>
            </a:r>
            <a:r>
              <a:rPr lang="en-US" sz="1200" b="0" kern="1200" baseline="0" dirty="0">
                <a:solidFill>
                  <a:schemeClr val="tx1"/>
                </a:solidFill>
                <a:latin typeface="Arial" charset="0"/>
                <a:ea typeface="+mn-ea"/>
                <a:cs typeface="+mn-cs"/>
              </a:rPr>
              <a:t>Even though many </a:t>
            </a:r>
            <a:r>
              <a:rPr lang="en-US" sz="1200" kern="1200" baseline="0" dirty="0">
                <a:solidFill>
                  <a:schemeClr val="tx1"/>
                </a:solidFill>
                <a:latin typeface="Arial" charset="0"/>
                <a:ea typeface="+mn-ea"/>
                <a:cs typeface="+mn-cs"/>
              </a:rPr>
              <a:t>portable computers have multimedia features, you can get the most for your money with a desktop system. Large screens make multimedia programs easier to see, and stereo-style speakers optimize sound quality.</a:t>
            </a:r>
          </a:p>
          <a:p>
            <a:r>
              <a:rPr lang="en-US" sz="1200" b="1" kern="1200" baseline="0" dirty="0">
                <a:solidFill>
                  <a:schemeClr val="tx1"/>
                </a:solidFill>
                <a:latin typeface="Arial" charset="0"/>
                <a:ea typeface="+mn-ea"/>
                <a:cs typeface="+mn-cs"/>
              </a:rPr>
              <a:t>» Set Up Complex Hardware Configurations. </a:t>
            </a:r>
            <a:r>
              <a:rPr lang="en-US" sz="1200" b="0" kern="1200" baseline="0" dirty="0">
                <a:solidFill>
                  <a:schemeClr val="tx1"/>
                </a:solidFill>
                <a:latin typeface="Arial" charset="0"/>
                <a:ea typeface="+mn-ea"/>
                <a:cs typeface="+mn-cs"/>
              </a:rPr>
              <a:t>A desktop </a:t>
            </a:r>
            <a:r>
              <a:rPr lang="en-US" sz="1200" kern="1200" baseline="0" dirty="0">
                <a:solidFill>
                  <a:schemeClr val="tx1"/>
                </a:solidFill>
                <a:latin typeface="Arial" charset="0"/>
                <a:ea typeface="+mn-ea"/>
                <a:cs typeface="+mn-cs"/>
              </a:rPr>
              <a:t>computer can support multiple peripherals—including printers, sound and video sources, and various external devices—at the same time. If you want to swap components, or perform other configuration tasks, a desktop</a:t>
            </a:r>
          </a:p>
          <a:p>
            <a:r>
              <a:rPr lang="en-US" sz="1200" kern="1200" baseline="0" dirty="0">
                <a:solidFill>
                  <a:schemeClr val="tx1"/>
                </a:solidFill>
                <a:latin typeface="Arial" charset="0"/>
                <a:ea typeface="+mn-ea"/>
                <a:cs typeface="+mn-cs"/>
              </a:rPr>
              <a:t>system will provide many options </a:t>
            </a:r>
            <a:endParaRPr lang="en-US" dirty="0"/>
          </a:p>
        </p:txBody>
      </p:sp>
      <p:sp>
        <p:nvSpPr>
          <p:cNvPr id="4" name="Slide Number Placeholder 3"/>
          <p:cNvSpPr>
            <a:spLocks noGrp="1"/>
          </p:cNvSpPr>
          <p:nvPr>
            <p:ph type="sldNum" sz="quarter" idx="10"/>
          </p:nvPr>
        </p:nvSpPr>
        <p:spPr/>
        <p:txBody>
          <a:bodyPr/>
          <a:lstStyle/>
          <a:p>
            <a:pPr>
              <a:defRPr/>
            </a:pPr>
            <a:fld id="{9E1B2F9A-186B-4AC8-B273-1CDEBB29F7E8}" type="slidenum">
              <a:rPr lang="zh-TW" altLang="en-US" smtClean="0"/>
              <a:pPr>
                <a:defRPr/>
              </a:pPr>
              <a:t>50</a:t>
            </a:fld>
            <a:endParaRPr lang="en-US" altLang="zh-TW"/>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BEA9F050-7FC7-4120-8A5E-2ADBE5C0EB33}" type="slidenum">
              <a:rPr lang="zh-TW" altLang="en-US" smtClean="0">
                <a:latin typeface="Arial" pitchFamily="34" charset="0"/>
              </a:rPr>
              <a:pPr/>
              <a:t>51</a:t>
            </a:fld>
            <a:endParaRPr lang="en-US" altLang="zh-TW">
              <a:latin typeface="Arial" pitchFamily="34" charset="0"/>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r>
              <a:rPr lang="en-US" altLang="zh-TW" b="1" i="1" dirty="0">
                <a:latin typeface="Arial" pitchFamily="34" charset="0"/>
                <a:cs typeface="Times New Roman" pitchFamily="18" charset="0"/>
              </a:rPr>
              <a:t>Insider information</a:t>
            </a:r>
          </a:p>
          <a:p>
            <a:pPr eaLnBrk="1" hangingPunct="1"/>
            <a:r>
              <a:rPr lang="en-US" altLang="zh-TW" dirty="0">
                <a:latin typeface="Arial" pitchFamily="34" charset="0"/>
                <a:cs typeface="Times New Roman" pitchFamily="18" charset="0"/>
              </a:rPr>
              <a:t>The 2000 Census determined that 51% of American households had computers. Over 42% of these households also had Internet access. This can be contrasted to 36% and 18% in 1997. See www.census.gov/prod/2001pubs/p23-207.pdf for more information. </a:t>
            </a:r>
          </a:p>
          <a:p>
            <a:pPr eaLnBrk="1" hangingPunct="1"/>
            <a:endParaRPr lang="en-US" altLang="zh-TW" dirty="0">
              <a:latin typeface="Arial" pitchFamily="34" charset="0"/>
              <a:cs typeface="Times New Roman" pitchFamily="18" charset="0"/>
            </a:endParaRPr>
          </a:p>
          <a:p>
            <a:r>
              <a:rPr lang="en-US" sz="1200" kern="1200" baseline="0" dirty="0">
                <a:solidFill>
                  <a:schemeClr val="tx1"/>
                </a:solidFill>
                <a:latin typeface="Arial" charset="0"/>
                <a:ea typeface="+mn-ea"/>
                <a:cs typeface="+mn-cs"/>
              </a:rPr>
              <a:t>In many American homes, the family computer is nearly as important as the refrigerator or the washing machine. People cannot imagine living without it. In fact, a growing number of families have multiple PCs in their homes; in most cases, at least one of those computers has an Internet connection. Why do home users need their computers?</a:t>
            </a:r>
          </a:p>
          <a:p>
            <a:r>
              <a:rPr lang="en-US" sz="1200" kern="1200" baseline="0" dirty="0">
                <a:solidFill>
                  <a:schemeClr val="tx1"/>
                </a:solidFill>
                <a:latin typeface="Arial" charset="0"/>
                <a:ea typeface="+mn-ea"/>
                <a:cs typeface="+mn-cs"/>
              </a:rPr>
              <a:t>» </a:t>
            </a:r>
            <a:r>
              <a:rPr lang="en-US" sz="1200" b="1" kern="1200" baseline="0" dirty="0">
                <a:solidFill>
                  <a:schemeClr val="tx1"/>
                </a:solidFill>
                <a:latin typeface="Arial" charset="0"/>
                <a:ea typeface="+mn-ea"/>
                <a:cs typeface="+mn-cs"/>
              </a:rPr>
              <a:t>Communications. </a:t>
            </a:r>
            <a:r>
              <a:rPr lang="en-US" sz="1200" kern="1200" baseline="0" dirty="0">
                <a:solidFill>
                  <a:schemeClr val="tx1"/>
                </a:solidFill>
                <a:latin typeface="Arial" charset="0"/>
                <a:ea typeface="+mn-ea"/>
                <a:cs typeface="+mn-cs"/>
              </a:rPr>
              <a:t>Electronic mail (e-mail) continues to be the most popular use for home computers, because it allows family members to communicate with one another and to stay in contact with friends and coworkers (see Figure 1A.24).</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mn-ea"/>
                <a:cs typeface="+mn-cs"/>
              </a:rPr>
              <a:t>» </a:t>
            </a:r>
            <a:r>
              <a:rPr lang="en-US" sz="1200" b="1" kern="1200" baseline="0" dirty="0">
                <a:solidFill>
                  <a:schemeClr val="tx1"/>
                </a:solidFill>
                <a:latin typeface="Arial" charset="0"/>
                <a:ea typeface="+mn-ea"/>
                <a:cs typeface="+mn-cs"/>
              </a:rPr>
              <a:t>Business Work Done at Home</a:t>
            </a:r>
            <a:r>
              <a:rPr lang="en-US" sz="1200" kern="1200" baseline="0" dirty="0">
                <a:solidFill>
                  <a:schemeClr val="tx1"/>
                </a:solidFill>
                <a:latin typeface="Arial" charset="0"/>
                <a:ea typeface="+mn-ea"/>
                <a:cs typeface="+mn-cs"/>
              </a:rPr>
              <a:t>. Thanks to computers and Internet connections, more people arc working from home than ever before. It is possible for many users to connect to their employer’s network from home and do work that could not be done during regular business hours. Computers also are making it easier for people to start their own home-based businesses. </a:t>
            </a:r>
          </a:p>
          <a:p>
            <a:r>
              <a:rPr lang="en-US" sz="1200" kern="1200" baseline="0" dirty="0">
                <a:solidFill>
                  <a:schemeClr val="tx1"/>
                </a:solidFill>
                <a:latin typeface="Arial" charset="0"/>
                <a:ea typeface="+mn-ea"/>
                <a:cs typeface="+mn-cs"/>
              </a:rPr>
              <a:t>» </a:t>
            </a:r>
            <a:r>
              <a:rPr lang="en-US" sz="1200" b="1" kern="1200" baseline="0" dirty="0">
                <a:solidFill>
                  <a:schemeClr val="tx1"/>
                </a:solidFill>
                <a:latin typeface="Arial" charset="0"/>
                <a:ea typeface="+mn-ea"/>
                <a:cs typeface="+mn-cs"/>
              </a:rPr>
              <a:t>Schoolwork.</a:t>
            </a:r>
            <a:r>
              <a:rPr lang="en-US" sz="1200" kern="1200" baseline="0" dirty="0">
                <a:solidFill>
                  <a:schemeClr val="tx1"/>
                </a:solidFill>
                <a:latin typeface="Arial" charset="0"/>
                <a:ea typeface="+mn-ea"/>
                <a:cs typeface="+mn-cs"/>
              </a:rPr>
              <a:t> Today’s students are increasingly reliant on computers, and not just as a replacement for typewriters. The Internet is replacing printed books as a reference tool (see Figure 1A.25), and easy-to-use software makes it possible for even young users to create polished documents.</a:t>
            </a:r>
          </a:p>
          <a:p>
            <a:r>
              <a:rPr lang="en-US" sz="1200" kern="1200" baseline="0" dirty="0">
                <a:solidFill>
                  <a:schemeClr val="tx1"/>
                </a:solidFill>
                <a:latin typeface="Arial" charset="0"/>
                <a:ea typeface="+mn-ea"/>
                <a:cs typeface="+mn-cs"/>
              </a:rPr>
              <a:t>» </a:t>
            </a:r>
            <a:r>
              <a:rPr lang="en-US" sz="1200" b="1" kern="1200" baseline="0" dirty="0">
                <a:solidFill>
                  <a:schemeClr val="tx1"/>
                </a:solidFill>
                <a:latin typeface="Arial" charset="0"/>
                <a:ea typeface="+mn-ea"/>
                <a:cs typeface="+mn-cs"/>
              </a:rPr>
              <a:t>Entertainment</a:t>
            </a:r>
            <a:r>
              <a:rPr lang="en-US" sz="1200" kern="1200" baseline="0" dirty="0">
                <a:solidFill>
                  <a:schemeClr val="tx1"/>
                </a:solidFill>
                <a:latin typeface="Arial" charset="0"/>
                <a:ea typeface="+mn-ea"/>
                <a:cs typeface="+mn-cs"/>
              </a:rPr>
              <a:t>. If you have ever played a computer game, you know how enjoyable they can be. For this reason, the computer has replaced the television as the entertainment medium of choice for many people. As computer; audio, video, and broadcast technologies converge, the computer w ill someday be an essential component of any home entertainment center.</a:t>
            </a:r>
          </a:p>
          <a:p>
            <a:r>
              <a:rPr lang="en-US" sz="1200" kern="1200" baseline="0" dirty="0">
                <a:solidFill>
                  <a:schemeClr val="tx1"/>
                </a:solidFill>
                <a:latin typeface="Arial" charset="0"/>
                <a:ea typeface="+mn-ea"/>
                <a:cs typeface="+mn-cs"/>
              </a:rPr>
              <a:t>» </a:t>
            </a:r>
            <a:r>
              <a:rPr lang="en-US" sz="1200" b="1" u="none" kern="1200" baseline="0" dirty="0" err="1">
                <a:solidFill>
                  <a:schemeClr val="tx1"/>
                </a:solidFill>
                <a:latin typeface="Arial" charset="0"/>
                <a:ea typeface="+mn-ea"/>
                <a:cs typeface="+mn-cs"/>
              </a:rPr>
              <a:t>Finances</a:t>
            </a:r>
            <a:r>
              <a:rPr lang="en-US" sz="1200" u="sng" kern="1200" baseline="0" dirty="0" err="1">
                <a:solidFill>
                  <a:schemeClr val="tx1"/>
                </a:solidFill>
                <a:latin typeface="Arial" charset="0"/>
                <a:ea typeface="+mn-ea"/>
                <a:cs typeface="+mn-cs"/>
              </a:rPr>
              <a:t>.</a:t>
            </a:r>
            <a:r>
              <a:rPr lang="en-US" sz="1200" kern="1200" baseline="0" dirty="0" err="1">
                <a:solidFill>
                  <a:schemeClr val="tx1"/>
                </a:solidFill>
                <a:latin typeface="Arial" charset="0"/>
                <a:ea typeface="+mn-ea"/>
                <a:cs typeface="+mn-cs"/>
              </a:rPr>
              <a:t>'Computers</a:t>
            </a:r>
            <a:r>
              <a:rPr lang="en-US" sz="1200" kern="1200" baseline="0" dirty="0">
                <a:solidFill>
                  <a:schemeClr val="tx1"/>
                </a:solidFill>
                <a:latin typeface="Arial" charset="0"/>
                <a:ea typeface="+mn-ea"/>
                <a:cs typeface="+mn-cs"/>
              </a:rPr>
              <a:t> and personal finance software can make balancing your checkbook an enjoyable experience. Well, almost. At any rate, they certainly make it easier, and home users rely on their PCs for bill paying, shopping, investing, and other financial chores (see Figure 1A.26).</a:t>
            </a:r>
            <a:endParaRPr lang="en-US" altLang="zh-TW" dirty="0">
              <a:latin typeface="Arial" pitchFamily="34" charset="0"/>
              <a:cs typeface="Times New Roman" pitchFamily="18" charset="0"/>
            </a:endParaRPr>
          </a:p>
          <a:p>
            <a:endParaRPr lang="en-US" dirty="0"/>
          </a:p>
        </p:txBody>
      </p:sp>
      <p:sp>
        <p:nvSpPr>
          <p:cNvPr id="4" name="Slide Number Placeholder 3"/>
          <p:cNvSpPr>
            <a:spLocks noGrp="1"/>
          </p:cNvSpPr>
          <p:nvPr>
            <p:ph type="sldNum" sz="quarter" idx="10"/>
          </p:nvPr>
        </p:nvSpPr>
        <p:spPr/>
        <p:txBody>
          <a:bodyPr/>
          <a:lstStyle/>
          <a:p>
            <a:pPr>
              <a:defRPr/>
            </a:pPr>
            <a:fld id="{9E1B2F9A-186B-4AC8-B273-1CDEBB29F7E8}" type="slidenum">
              <a:rPr lang="zh-TW" altLang="en-US" smtClean="0"/>
              <a:pPr>
                <a:defRPr/>
              </a:pPr>
              <a:t>52</a:t>
            </a:fld>
            <a:endParaRPr lang="en-US" altLang="zh-TW"/>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5EF53BF9-0879-4E1D-8B34-26E3D805555A}" type="slidenum">
              <a:rPr lang="zh-TW" altLang="en-US" smtClean="0">
                <a:latin typeface="Arial" pitchFamily="34" charset="0"/>
              </a:rPr>
              <a:pPr/>
              <a:t>53</a:t>
            </a:fld>
            <a:endParaRPr lang="en-US" altLang="zh-TW">
              <a:latin typeface="Arial" pitchFamily="34"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r>
              <a:rPr lang="en-US" altLang="zh-TW" b="1" i="1" dirty="0">
                <a:latin typeface="Arial" pitchFamily="34" charset="0"/>
                <a:cs typeface="Times New Roman" pitchFamily="18" charset="0"/>
              </a:rPr>
              <a:t>Insider information </a:t>
            </a:r>
          </a:p>
          <a:p>
            <a:pPr eaLnBrk="1" hangingPunct="1"/>
            <a:r>
              <a:rPr lang="en-US" altLang="zh-TW" dirty="0">
                <a:latin typeface="Arial" pitchFamily="34" charset="0"/>
                <a:cs typeface="Times New Roman" pitchFamily="18" charset="0"/>
              </a:rPr>
              <a:t>Specialized mountain bikes are designed on Sun workstations. </a:t>
            </a:r>
          </a:p>
          <a:p>
            <a:pPr eaLnBrk="1" hangingPunct="1"/>
            <a:endParaRPr lang="en-US" altLang="zh-TW" dirty="0">
              <a:latin typeface="Arial" pitchFamily="34" charset="0"/>
              <a:cs typeface="Times New Roman" pitchFamily="18" charset="0"/>
            </a:endParaRPr>
          </a:p>
          <a:p>
            <a:r>
              <a:rPr lang="en-US" sz="1200" kern="1200" baseline="0" dirty="0">
                <a:solidFill>
                  <a:schemeClr val="tx1"/>
                </a:solidFill>
                <a:latin typeface="Arial" charset="0"/>
                <a:ea typeface="+mn-ea"/>
                <a:cs typeface="+mn-cs"/>
              </a:rPr>
              <a:t>More and more schools are adding computer technology to their </a:t>
            </a:r>
            <a:r>
              <a:rPr lang="en-US" sz="1200" b="1" kern="1200" baseline="0" dirty="0">
                <a:solidFill>
                  <a:schemeClr val="tx1"/>
                </a:solidFill>
                <a:latin typeface="Arial" charset="0"/>
                <a:ea typeface="+mn-ea"/>
                <a:cs typeface="+mn-cs"/>
              </a:rPr>
              <a:t>curricula</a:t>
            </a:r>
            <a:r>
              <a:rPr lang="en-US" sz="1200" kern="1200" baseline="0" dirty="0">
                <a:solidFill>
                  <a:schemeClr val="tx1"/>
                </a:solidFill>
                <a:latin typeface="Arial" charset="0"/>
                <a:ea typeface="+mn-ea"/>
                <a:cs typeface="+mn-cs"/>
              </a:rPr>
              <a:t>, not only teaching pure computer skills, but incorporating those skills into other classes. Students may be required to use a drawing program, for example, to draw a plan of the Alamo for a history class, or use spreadsheet software to analyze voter turnouts during the last century’s presidential elections.</a:t>
            </a:r>
          </a:p>
          <a:p>
            <a:endParaRPr lang="en-US" sz="1200" kern="1200" baseline="0" dirty="0">
              <a:solidFill>
                <a:schemeClr val="tx1"/>
              </a:solidFill>
              <a:latin typeface="Arial" charset="0"/>
              <a:ea typeface="+mn-ea"/>
              <a:cs typeface="+mn-cs"/>
            </a:endParaRPr>
          </a:p>
          <a:p>
            <a:r>
              <a:rPr lang="en-US" sz="1200" kern="1200" baseline="0" dirty="0">
                <a:solidFill>
                  <a:schemeClr val="tx1"/>
                </a:solidFill>
                <a:latin typeface="Arial" charset="0"/>
                <a:ea typeface="+mn-ea"/>
                <a:cs typeface="+mn-cs"/>
              </a:rPr>
              <a:t>Educators see computer technology as an essential learning requirement for all students, starting as early as preschool. Even now, basic computing skills such as keyboarding are being taught in elementary school classes (see Figure 1A.27). </a:t>
            </a:r>
          </a:p>
          <a:p>
            <a:endParaRPr lang="en-US" sz="1200" kern="1200" baseline="0" dirty="0">
              <a:solidFill>
                <a:schemeClr val="tx1"/>
              </a:solidFill>
              <a:latin typeface="Arial" charset="0"/>
              <a:ea typeface="+mn-ea"/>
              <a:cs typeface="+mn-cs"/>
            </a:endParaRPr>
          </a:p>
          <a:p>
            <a:r>
              <a:rPr lang="en-US" sz="1200" kern="1200" baseline="0" dirty="0">
                <a:solidFill>
                  <a:schemeClr val="tx1"/>
                </a:solidFill>
                <a:latin typeface="Arial" charset="0"/>
                <a:ea typeface="+mn-ea"/>
                <a:cs typeface="+mn-cs"/>
              </a:rPr>
              <a:t>In the near future, high school graduates w ill enter college not only with a general diploma, but with a certification that proves their skills in some area of computing, such as networking or programming.</a:t>
            </a:r>
            <a:endParaRPr lang="en-US" altLang="zh-TW" dirty="0">
              <a:latin typeface="Arial" pitchFamily="34" charset="0"/>
              <a:cs typeface="Times New Roman"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mn-ea"/>
                <a:cs typeface="+mn-cs"/>
              </a:rPr>
              <a:t>These tools enable business owners to handle tasks—such as daily accounting chores, inventory management, marketing, payroll, and many others—that once required the hiring of outside specialists (see Figure 1A.28). As a result, small businesses </a:t>
            </a:r>
            <a:r>
              <a:rPr lang="en-US" sz="1200" kern="1200" baseline="0" dirty="0" err="1">
                <a:solidFill>
                  <a:schemeClr val="tx1"/>
                </a:solidFill>
                <a:latin typeface="Arial" charset="0"/>
                <a:ea typeface="+mn-ea"/>
                <a:cs typeface="+mn-cs"/>
              </a:rPr>
              <a:t>bccome</a:t>
            </a:r>
            <a:r>
              <a:rPr lang="en-US" sz="1200" kern="1200" baseline="0" dirty="0">
                <a:solidFill>
                  <a:schemeClr val="tx1"/>
                </a:solidFill>
                <a:latin typeface="Arial" charset="0"/>
                <a:ea typeface="+mn-ea"/>
                <a:cs typeface="+mn-cs"/>
              </a:rPr>
              <a:t> more self-sufficient and reduce their operating expenses.</a:t>
            </a:r>
            <a:endParaRPr lang="en-US" dirty="0"/>
          </a:p>
        </p:txBody>
      </p:sp>
      <p:sp>
        <p:nvSpPr>
          <p:cNvPr id="4" name="Slide Number Placeholder 3"/>
          <p:cNvSpPr>
            <a:spLocks noGrp="1"/>
          </p:cNvSpPr>
          <p:nvPr>
            <p:ph type="sldNum" sz="quarter" idx="10"/>
          </p:nvPr>
        </p:nvSpPr>
        <p:spPr/>
        <p:txBody>
          <a:bodyPr/>
          <a:lstStyle/>
          <a:p>
            <a:pPr>
              <a:defRPr/>
            </a:pPr>
            <a:fld id="{9E1B2F9A-186B-4AC8-B273-1CDEBB29F7E8}" type="slidenum">
              <a:rPr lang="zh-TW" altLang="en-US" smtClean="0"/>
              <a:pPr>
                <a:defRPr/>
              </a:pPr>
              <a:t>54</a:t>
            </a:fld>
            <a:endParaRPr lang="en-US" altLang="zh-TW"/>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a:solidFill>
                  <a:schemeClr val="tx1"/>
                </a:solidFill>
                <a:latin typeface="Arial" charset="0"/>
                <a:ea typeface="+mn-ea"/>
                <a:cs typeface="+mn-cs"/>
              </a:rPr>
              <a:t>A corporate headquarters may have a standard PC-based network, for example, but its production facilities may use computer controlled robotics to manufacture products. Here are just a few ways computers are applied to industry:</a:t>
            </a:r>
          </a:p>
          <a:p>
            <a:r>
              <a:rPr lang="en-US" sz="1200" kern="1200" baseline="0" dirty="0">
                <a:solidFill>
                  <a:schemeClr val="tx1"/>
                </a:solidFill>
                <a:latin typeface="Arial" charset="0"/>
                <a:ea typeface="+mn-ea"/>
                <a:cs typeface="+mn-cs"/>
              </a:rPr>
              <a:t>» </a:t>
            </a:r>
            <a:r>
              <a:rPr lang="en-US" sz="1200" b="1" kern="1200" baseline="0" dirty="0">
                <a:solidFill>
                  <a:schemeClr val="tx1"/>
                </a:solidFill>
                <a:latin typeface="Arial" charset="0"/>
                <a:ea typeface="+mn-ea"/>
                <a:cs typeface="+mn-cs"/>
              </a:rPr>
              <a:t>Design</a:t>
            </a:r>
            <a:r>
              <a:rPr lang="en-US" sz="1200" kern="1200" baseline="0" dirty="0">
                <a:solidFill>
                  <a:schemeClr val="tx1"/>
                </a:solidFill>
                <a:latin typeface="Arial" charset="0"/>
                <a:ea typeface="+mn-ea"/>
                <a:cs typeface="+mn-cs"/>
              </a:rPr>
              <a:t>. Nearly any company that designs and makes products can use a computer-aided design or computer-aided manufacturing system in their creation (sec Figure 1A.29).</a:t>
            </a:r>
          </a:p>
          <a:p>
            <a:r>
              <a:rPr lang="en-US" sz="1200" kern="1200" baseline="0" dirty="0">
                <a:solidFill>
                  <a:schemeClr val="tx1"/>
                </a:solidFill>
                <a:latin typeface="Arial" charset="0"/>
                <a:ea typeface="+mn-ea"/>
                <a:cs typeface="+mn-cs"/>
              </a:rPr>
              <a:t>» </a:t>
            </a:r>
            <a:r>
              <a:rPr lang="en-US" sz="1200" b="1" kern="1200" baseline="0" dirty="0">
                <a:solidFill>
                  <a:schemeClr val="tx1"/>
                </a:solidFill>
                <a:latin typeface="Arial" charset="0"/>
                <a:ea typeface="+mn-ea"/>
                <a:cs typeface="+mn-cs"/>
              </a:rPr>
              <a:t>Shipping</a:t>
            </a:r>
            <a:r>
              <a:rPr lang="en-US" sz="1200" kern="1200" baseline="0" dirty="0">
                <a:solidFill>
                  <a:schemeClr val="tx1"/>
                </a:solidFill>
                <a:latin typeface="Arial" charset="0"/>
                <a:ea typeface="+mn-ea"/>
                <a:cs typeface="+mn-cs"/>
              </a:rPr>
              <a:t>. Freight companies need computers to manage the thousands of ships, planes, trains, and trucks that are moving goods at any given moment. In addition to tracking vehicle locations and contents, computers can manage maintenance, driver schedules, invoices and billing, and many other activities.</a:t>
            </a:r>
          </a:p>
          <a:p>
            <a:r>
              <a:rPr lang="en-US" sz="1200" kern="1200" baseline="0" dirty="0">
                <a:solidFill>
                  <a:schemeClr val="tx1"/>
                </a:solidFill>
                <a:latin typeface="Arial" charset="0"/>
                <a:ea typeface="+mn-ea"/>
                <a:cs typeface="+mn-cs"/>
              </a:rPr>
              <a:t>» </a:t>
            </a:r>
            <a:r>
              <a:rPr lang="en-US" sz="1200" b="1" kern="1200" baseline="0" dirty="0">
                <a:solidFill>
                  <a:schemeClr val="tx1"/>
                </a:solidFill>
                <a:latin typeface="Arial" charset="0"/>
                <a:ea typeface="+mn-ea"/>
                <a:cs typeface="+mn-cs"/>
              </a:rPr>
              <a:t>Process Control</a:t>
            </a:r>
            <a:r>
              <a:rPr lang="en-US" sz="1200" kern="1200" baseline="0" dirty="0">
                <a:solidFill>
                  <a:schemeClr val="tx1"/>
                </a:solidFill>
                <a:latin typeface="Arial" charset="0"/>
                <a:ea typeface="+mn-ea"/>
                <a:cs typeface="+mn-cs"/>
              </a:rPr>
              <a:t>. Modem assembly lines can be massive, complex systems, and a breakdown at one point can cause chaos throughout a company. Sophisticated process-control systems can oversee output, check the speed at which a machine runs, manage conveyance systems, and look at parts inventories, with very little human interaction.</a:t>
            </a:r>
            <a:endParaRPr lang="en-US" dirty="0"/>
          </a:p>
        </p:txBody>
      </p:sp>
      <p:sp>
        <p:nvSpPr>
          <p:cNvPr id="4" name="Slide Number Placeholder 3"/>
          <p:cNvSpPr>
            <a:spLocks noGrp="1"/>
          </p:cNvSpPr>
          <p:nvPr>
            <p:ph type="sldNum" sz="quarter" idx="10"/>
          </p:nvPr>
        </p:nvSpPr>
        <p:spPr/>
        <p:txBody>
          <a:bodyPr/>
          <a:lstStyle/>
          <a:p>
            <a:pPr>
              <a:defRPr/>
            </a:pPr>
            <a:fld id="{9E1B2F9A-186B-4AC8-B273-1CDEBB29F7E8}" type="slidenum">
              <a:rPr lang="zh-TW" altLang="en-US" smtClean="0"/>
              <a:pPr>
                <a:defRPr/>
              </a:pPr>
              <a:t>55</a:t>
            </a:fld>
            <a:endParaRPr lang="en-US" altLang="zh-TW"/>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50741B70-2EE3-49A2-A311-6A0B5B856D31}" type="slidenum">
              <a:rPr lang="zh-TW" altLang="en-US" smtClean="0">
                <a:latin typeface="Arial" pitchFamily="34" charset="0"/>
              </a:rPr>
              <a:pPr/>
              <a:t>56</a:t>
            </a:fld>
            <a:endParaRPr lang="en-US" altLang="zh-TW">
              <a:latin typeface="Arial" pitchFamily="34"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r>
              <a:rPr lang="en-US" altLang="zh-TW" b="1" i="1" dirty="0">
                <a:latin typeface="Arial" pitchFamily="34" charset="0"/>
                <a:cs typeface="Times New Roman" pitchFamily="18" charset="0"/>
              </a:rPr>
              <a:t>Teaching tip</a:t>
            </a:r>
          </a:p>
          <a:p>
            <a:pPr eaLnBrk="1" hangingPunct="1"/>
            <a:r>
              <a:rPr lang="en-US" altLang="zh-TW" dirty="0">
                <a:latin typeface="Arial" pitchFamily="34" charset="0"/>
                <a:cs typeface="Times New Roman" pitchFamily="18" charset="0"/>
              </a:rPr>
              <a:t>Most state departments of motor vehicles rely on a mainframe computer. Officers access the mainframe from a remote intelligent terminal. </a:t>
            </a:r>
          </a:p>
          <a:p>
            <a:pPr eaLnBrk="1" hangingPunct="1"/>
            <a:endParaRPr lang="en-US" altLang="zh-TW" dirty="0">
              <a:latin typeface="Arial" pitchFamily="34" charset="0"/>
              <a:cs typeface="Times New Roman" pitchFamily="18" charset="0"/>
            </a:endParaRPr>
          </a:p>
          <a:p>
            <a:r>
              <a:rPr lang="en-US" sz="1200" kern="1200" baseline="0" dirty="0">
                <a:solidFill>
                  <a:schemeClr val="tx1"/>
                </a:solidFill>
                <a:latin typeface="Arial" charset="0"/>
                <a:ea typeface="+mn-ea"/>
                <a:cs typeface="+mn-cs"/>
              </a:rPr>
              <a:t>Today, computers play a crucial part in nearly every government agency:</a:t>
            </a:r>
          </a:p>
          <a:p>
            <a:r>
              <a:rPr lang="en-US" sz="1200" kern="1200" baseline="0" dirty="0">
                <a:solidFill>
                  <a:schemeClr val="tx1"/>
                </a:solidFill>
                <a:latin typeface="Arial" charset="0"/>
                <a:ea typeface="+mn-ea"/>
                <a:cs typeface="+mn-cs"/>
              </a:rPr>
              <a:t>» Population. The U.S. Census Bureau was one of the first organizations to use computer technology, recruiting mechanical computers known as “difference engines" to assist in tallying the American population in the early 20th century.</a:t>
            </a:r>
          </a:p>
          <a:p>
            <a:endParaRPr lang="en-US" sz="1200" kern="1200" baseline="0" dirty="0">
              <a:solidFill>
                <a:schemeClr val="tx1"/>
              </a:solidFill>
              <a:latin typeface="Arial" charset="0"/>
              <a:ea typeface="+mn-ea"/>
              <a:cs typeface="+mn-cs"/>
            </a:endParaRPr>
          </a:p>
          <a:p>
            <a:r>
              <a:rPr lang="en-US" sz="1200" kern="1200" baseline="0" dirty="0">
                <a:solidFill>
                  <a:schemeClr val="tx1"/>
                </a:solidFill>
                <a:latin typeface="Arial" charset="0"/>
                <a:ea typeface="+mn-ea"/>
                <a:cs typeface="+mn-cs"/>
              </a:rPr>
              <a:t>»Taxes. Can you imagine trying to calculate Americans’ tax bills without the help of computers? Neither could the Internal Revenue</a:t>
            </a:r>
          </a:p>
          <a:p>
            <a:r>
              <a:rPr lang="en-US" sz="1200" kern="1200" baseline="0" dirty="0">
                <a:solidFill>
                  <a:schemeClr val="tx1"/>
                </a:solidFill>
                <a:latin typeface="Arial" charset="0"/>
                <a:ea typeface="+mn-ea"/>
                <a:cs typeface="+mn-cs"/>
              </a:rPr>
              <a:t>Service. In fact, the IR S now encourages taxpayers to file their tax returns online, via the Internet.</a:t>
            </a:r>
          </a:p>
          <a:p>
            <a:endParaRPr lang="en-US" sz="1200" kern="1200" baseline="0" dirty="0">
              <a:solidFill>
                <a:schemeClr val="tx1"/>
              </a:solidFill>
              <a:latin typeface="Arial" charset="0"/>
              <a:ea typeface="+mn-ea"/>
              <a:cs typeface="+mn-cs"/>
            </a:endParaRPr>
          </a:p>
          <a:p>
            <a:r>
              <a:rPr lang="en-US" sz="1200" b="1" kern="1200" baseline="0" dirty="0">
                <a:solidFill>
                  <a:schemeClr val="tx1"/>
                </a:solidFill>
                <a:latin typeface="Arial" charset="0"/>
                <a:ea typeface="+mn-ea"/>
                <a:cs typeface="+mn-cs"/>
              </a:rPr>
              <a:t>Military.</a:t>
            </a:r>
            <a:r>
              <a:rPr lang="en-US" sz="1200" kern="1200" baseline="0" dirty="0">
                <a:solidFill>
                  <a:schemeClr val="tx1"/>
                </a:solidFill>
                <a:latin typeface="Arial" charset="0"/>
                <a:ea typeface="+mn-ea"/>
                <a:cs typeface="+mn-cs"/>
              </a:rPr>
              <a:t> Some of the world's most sophisticated computer technology has been developed primarily for use by the military. In fact, some of the earliest digital computers were created for such purposes as calculating the trajectory of missiles. Today, from payroll management to weapons control, the armed forces use the widest array of computer hardware and software imaginable.</a:t>
            </a:r>
          </a:p>
          <a:p>
            <a:endParaRPr lang="en-US" sz="1200" kern="1200" baseline="0" dirty="0">
              <a:solidFill>
                <a:schemeClr val="tx1"/>
              </a:solidFill>
              <a:latin typeface="Arial" charset="0"/>
              <a:ea typeface="+mn-ea"/>
              <a:cs typeface="+mn-cs"/>
            </a:endParaRPr>
          </a:p>
          <a:p>
            <a:r>
              <a:rPr lang="en-US" sz="1200" b="1" kern="1200" baseline="0" dirty="0">
                <a:solidFill>
                  <a:schemeClr val="tx1"/>
                </a:solidFill>
                <a:latin typeface="Arial" charset="0"/>
                <a:ea typeface="+mn-ea"/>
                <a:cs typeface="+mn-cs"/>
              </a:rPr>
              <a:t>Police</a:t>
            </a:r>
            <a:r>
              <a:rPr lang="en-US" sz="1200" kern="1200" baseline="0" dirty="0">
                <a:solidFill>
                  <a:schemeClr val="tx1"/>
                </a:solidFill>
                <a:latin typeface="Arial" charset="0"/>
                <a:ea typeface="+mn-ea"/>
                <a:cs typeface="+mn-cs"/>
              </a:rPr>
              <a:t>. When it comes to stocking their crime-fighting arsenals, many police forces consider computers to be just as important as guns and ammunition (see Figure 1A.30). Today’s police cruisers are equipped with laptop computers and wireless Internet connections that enable officers to search for information on criminals, crime scenes, procedures, and other kinds of information.</a:t>
            </a:r>
            <a:endParaRPr lang="en-US" altLang="zh-TW" dirty="0">
              <a:latin typeface="Arial" pitchFamily="34" charset="0"/>
              <a:cs typeface="Times New Roman"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1D8D1972-2DCB-4828-B8BF-469D89F92274}" type="slidenum">
              <a:rPr lang="zh-TW" altLang="en-US" smtClean="0">
                <a:latin typeface="Arial" pitchFamily="34" charset="0"/>
              </a:rPr>
              <a:pPr/>
              <a:t>57</a:t>
            </a:fld>
            <a:endParaRPr lang="en-US" altLang="zh-TW">
              <a:latin typeface="Arial" pitchFamily="34"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pPr eaLnBrk="1" hangingPunct="1"/>
            <a:r>
              <a:rPr lang="en-US" altLang="zh-TW" b="1" i="1" dirty="0">
                <a:latin typeface="Arial" pitchFamily="34" charset="0"/>
                <a:cs typeface="Times New Roman" pitchFamily="18" charset="0"/>
              </a:rPr>
              <a:t>Discussion point</a:t>
            </a:r>
          </a:p>
          <a:p>
            <a:pPr eaLnBrk="1" hangingPunct="1"/>
            <a:r>
              <a:rPr lang="en-US" altLang="zh-TW" dirty="0">
                <a:latin typeface="Arial" pitchFamily="34" charset="0"/>
                <a:cs typeface="Times New Roman" pitchFamily="18" charset="0"/>
              </a:rPr>
              <a:t>Page 19 of the text introduces the first Norton Notebook, the Merging of Media and Meaning. The author draws an analogy between electricity and computers in our lives. Discuss with your students how difficult live would be without either of these devices. Remember that computers exist in nearly all of our modern devices, including cars, phones, kitchen appliances and entertainment devices. </a:t>
            </a:r>
          </a:p>
          <a:p>
            <a:pPr eaLnBrk="1" hangingPunct="1"/>
            <a:endParaRPr lang="en-US" altLang="zh-TW" dirty="0">
              <a:latin typeface="Arial" pitchFamily="34" charset="0"/>
              <a:cs typeface="Times New Roman" pitchFamily="18" charset="0"/>
            </a:endParaRPr>
          </a:p>
          <a:p>
            <a:r>
              <a:rPr lang="en-US" sz="1200" kern="1200" baseline="0" dirty="0">
                <a:solidFill>
                  <a:schemeClr val="tx1"/>
                </a:solidFill>
                <a:latin typeface="Arial" charset="0"/>
                <a:ea typeface="+mn-ea"/>
                <a:cs typeface="+mn-cs"/>
              </a:rPr>
              <a:t>Computers, in fact, are making health care more efficient and accurate while helping providers bring down costs.</a:t>
            </a:r>
          </a:p>
          <a:p>
            <a:r>
              <a:rPr lang="en-US" sz="1200" kern="1200" baseline="0" dirty="0">
                <a:solidFill>
                  <a:schemeClr val="tx1"/>
                </a:solidFill>
                <a:latin typeface="Arial" charset="0"/>
                <a:ea typeface="+mn-ea"/>
                <a:cs typeface="+mn-cs"/>
              </a:rPr>
              <a:t>Many different health care procedures now involve computers, from ultrasound and magnetic resonance imaging, to laser eye surgery and fetal monitoring (</a:t>
            </a:r>
            <a:r>
              <a:rPr lang="en-US" sz="1200" kern="1200" baseline="0" dirty="0" err="1">
                <a:solidFill>
                  <a:schemeClr val="tx1"/>
                </a:solidFill>
                <a:latin typeface="Arial" charset="0"/>
                <a:ea typeface="+mn-ea"/>
                <a:cs typeface="+mn-cs"/>
              </a:rPr>
              <a:t>seeFigure</a:t>
            </a:r>
            <a:r>
              <a:rPr lang="en-US" sz="1200" kern="1200" baseline="0" dirty="0">
                <a:solidFill>
                  <a:schemeClr val="tx1"/>
                </a:solidFill>
                <a:latin typeface="Arial" charset="0"/>
                <a:ea typeface="+mn-ea"/>
                <a:cs typeface="+mn-cs"/>
              </a:rPr>
              <a:t> 1A.31).</a:t>
            </a:r>
          </a:p>
          <a:p>
            <a:r>
              <a:rPr lang="en-US" sz="1200" kern="1200" baseline="0" dirty="0">
                <a:solidFill>
                  <a:schemeClr val="tx1"/>
                </a:solidFill>
                <a:latin typeface="Arial" charset="0"/>
                <a:ea typeface="+mn-ea"/>
                <a:cs typeface="+mn-cs"/>
              </a:rPr>
              <a:t>Surgeons now can use robotic surgical devices to perform delicate operations, and even to conduct surgeries remotely. New virtual-reality technologies are being used to train new surgeons in cutting-edge techniques, without cutting an actual patient.</a:t>
            </a:r>
          </a:p>
          <a:p>
            <a:endParaRPr lang="en-US" sz="1200" kern="1200" baseline="0" dirty="0">
              <a:solidFill>
                <a:schemeClr val="tx1"/>
              </a:solidFill>
              <a:latin typeface="Arial" charset="0"/>
              <a:ea typeface="+mn-ea"/>
              <a:cs typeface="+mn-cs"/>
            </a:endParaRPr>
          </a:p>
          <a:p>
            <a:r>
              <a:rPr lang="en-US" sz="1200" kern="1200" baseline="0" dirty="0">
                <a:solidFill>
                  <a:schemeClr val="tx1"/>
                </a:solidFill>
                <a:latin typeface="Arial" charset="0"/>
                <a:ea typeface="+mn-ea"/>
                <a:cs typeface="+mn-cs"/>
              </a:rPr>
              <a:t>But not all medical computers arc so high-tech. Clinics and hospitals use standard computers to manage schedules, maintain patient records, and perform billings. Many transactions between physicians, insurance companies, </a:t>
            </a:r>
            <a:r>
              <a:rPr lang="en-US" sz="1200" kern="1200" baseline="0">
                <a:solidFill>
                  <a:schemeClr val="tx1"/>
                </a:solidFill>
                <a:latin typeface="Arial" charset="0"/>
                <a:ea typeface="+mn-ea"/>
                <a:cs typeface="+mn-cs"/>
              </a:rPr>
              <a:t>and pharmacies are </a:t>
            </a:r>
            <a:r>
              <a:rPr lang="en-US" sz="1200" kern="1200" baseline="0" dirty="0">
                <a:solidFill>
                  <a:schemeClr val="tx1"/>
                </a:solidFill>
                <a:latin typeface="Arial" charset="0"/>
                <a:ea typeface="+mn-ea"/>
                <a:cs typeface="+mn-cs"/>
              </a:rPr>
              <a:t>conducted by computers, saving health care workers time to </a:t>
            </a:r>
            <a:r>
              <a:rPr lang="en-US" sz="1200" kern="1200" baseline="0">
                <a:solidFill>
                  <a:schemeClr val="tx1"/>
                </a:solidFill>
                <a:latin typeface="Arial" charset="0"/>
                <a:ea typeface="+mn-ea"/>
                <a:cs typeface="+mn-cs"/>
              </a:rPr>
              <a:t>devote to more </a:t>
            </a:r>
            <a:r>
              <a:rPr lang="en-US" sz="1200" kern="1200" baseline="0" dirty="0">
                <a:solidFill>
                  <a:schemeClr val="tx1"/>
                </a:solidFill>
                <a:latin typeface="Arial" charset="0"/>
                <a:ea typeface="+mn-ea"/>
                <a:cs typeface="+mn-cs"/>
              </a:rPr>
              <a:t>important tasks.</a:t>
            </a:r>
            <a:endParaRPr lang="en-US" altLang="zh-TW" dirty="0">
              <a:latin typeface="Arial" pitchFamily="34" charset="0"/>
              <a:cs typeface="Times New Roman"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 term that refers to any computer system that is designed for use by a single person.</a:t>
            </a:r>
          </a:p>
          <a:p>
            <a:endParaRPr lang="en-US" dirty="0"/>
          </a:p>
          <a:p>
            <a:r>
              <a:rPr lang="en-US" dirty="0"/>
              <a:t>Personal computers arc also called microcomputers because they are among the smallest computers created for people to use.</a:t>
            </a:r>
          </a:p>
          <a:p>
            <a:endParaRPr lang="en-US" dirty="0"/>
          </a:p>
        </p:txBody>
      </p:sp>
      <p:sp>
        <p:nvSpPr>
          <p:cNvPr id="4" name="Slide Number Placeholder 3"/>
          <p:cNvSpPr>
            <a:spLocks noGrp="1"/>
          </p:cNvSpPr>
          <p:nvPr>
            <p:ph type="sldNum" sz="quarter" idx="10"/>
          </p:nvPr>
        </p:nvSpPr>
        <p:spPr/>
        <p:txBody>
          <a:bodyPr/>
          <a:lstStyle/>
          <a:p>
            <a:pPr>
              <a:defRPr/>
            </a:pPr>
            <a:fld id="{9E1B2F9A-186B-4AC8-B273-1CDEBB29F7E8}" type="slidenum">
              <a:rPr lang="zh-TW" altLang="en-US" smtClean="0"/>
              <a:pPr>
                <a:defRPr/>
              </a:pPr>
              <a:t>29</a:t>
            </a:fld>
            <a:endParaRPr lang="en-US" altLang="zh-TW"/>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Rectangle 9"/>
          <p:cNvSpPr>
            <a:spLocks noGrp="1" noChangeArrowheads="1"/>
          </p:cNvSpPr>
          <p:nvPr>
            <p:ph type="sldNum" sz="quarter" idx="5"/>
          </p:nvPr>
        </p:nvSpPr>
        <p:spPr>
          <a:noFill/>
        </p:spPr>
        <p:txBody>
          <a:bodyPr/>
          <a:lstStyle/>
          <a:p>
            <a:fld id="{8ECE5577-169D-4A54-A9D8-62F9D5126F1A}" type="slidenum">
              <a:rPr lang="en-US" smtClean="0">
                <a:latin typeface="Arial" pitchFamily="34" charset="0"/>
              </a:rPr>
              <a:pPr/>
              <a:t>58</a:t>
            </a:fld>
            <a:endParaRPr lang="en-US">
              <a:latin typeface="Arial" pitchFamily="34" charset="0"/>
            </a:endParaRPr>
          </a:p>
        </p:txBody>
      </p:sp>
      <p:sp>
        <p:nvSpPr>
          <p:cNvPr id="45059" name="Text Box 1"/>
          <p:cNvSpPr txBox="1">
            <a:spLocks noChangeArrowheads="1"/>
          </p:cNvSpPr>
          <p:nvPr/>
        </p:nvSpPr>
        <p:spPr bwMode="auto">
          <a:xfrm>
            <a:off x="957263" y="685800"/>
            <a:ext cx="4943475" cy="3429000"/>
          </a:xfrm>
          <a:prstGeom prst="rect">
            <a:avLst/>
          </a:prstGeom>
          <a:solidFill>
            <a:srgbClr val="FFFFFF"/>
          </a:solidFill>
          <a:ln w="9360">
            <a:solidFill>
              <a:srgbClr val="000000"/>
            </a:solidFill>
            <a:miter lim="800000"/>
            <a:headEnd/>
            <a:tailEnd/>
          </a:ln>
        </p:spPr>
        <p:txBody>
          <a:bodyPr wrap="none" lIns="84408" tIns="42204" rIns="84408" bIns="42204" anchor="ctr"/>
          <a:lstStyle/>
          <a:p>
            <a:endParaRPr lang="en-US"/>
          </a:p>
        </p:txBody>
      </p:sp>
      <p:sp>
        <p:nvSpPr>
          <p:cNvPr id="45060" name="Rectangle 2"/>
          <p:cNvSpPr>
            <a:spLocks noGrp="1" noChangeArrowheads="1"/>
          </p:cNvSpPr>
          <p:nvPr>
            <p:ph type="body"/>
          </p:nvPr>
        </p:nvSpPr>
        <p:spPr>
          <a:xfrm>
            <a:off x="685800" y="4343400"/>
            <a:ext cx="5483225" cy="4111625"/>
          </a:xfrm>
          <a:noFill/>
          <a:ln/>
        </p:spPr>
        <p:txBody>
          <a:bodyPr/>
          <a:lstStyle/>
          <a:p>
            <a:endParaRPr lang="en-US" dirty="0">
              <a:latin typeface="Times New Roman"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p:spPr>
        <p:txBody>
          <a:bodyPr/>
          <a:lstStyle/>
          <a:p>
            <a:r>
              <a:rPr lang="en-US" b="1" i="1" dirty="0">
                <a:latin typeface="Arial" pitchFamily="34" charset="0"/>
                <a:cs typeface="Times New Roman" pitchFamily="18" charset="0"/>
              </a:rPr>
              <a:t>Insider information</a:t>
            </a:r>
          </a:p>
          <a:p>
            <a:r>
              <a:rPr lang="en-US" dirty="0">
                <a:latin typeface="Arial" pitchFamily="34" charset="0"/>
              </a:rPr>
              <a:t>System units are commonly called cases. Many computer enthusiasts customize or ‘mod’ their cases with windows and lights. See www.casemodgod.com for examples of cases and products. </a:t>
            </a:r>
          </a:p>
          <a:p>
            <a:endParaRPr lang="en-US" dirty="0">
              <a:latin typeface="Arial" pitchFamily="34" charset="0"/>
            </a:endParaRPr>
          </a:p>
          <a:p>
            <a:r>
              <a:rPr lang="en-US" dirty="0">
                <a:latin typeface="Arial" pitchFamily="34" charset="0"/>
              </a:rPr>
              <a:t>Sun Microsystems makes the most popular workstations on the planet. Sun’s systems are used in diverse applications such as medical imaging and CGI (computer generated image) animation. </a:t>
            </a:r>
          </a:p>
          <a:p>
            <a:endParaRPr lang="en-US" dirty="0">
              <a:latin typeface="Arial" pitchFamily="34" charset="0"/>
            </a:endParaRPr>
          </a:p>
          <a:p>
            <a:r>
              <a:rPr lang="en-US" dirty="0" err="1">
                <a:latin typeface="Arial" pitchFamily="34" charset="0"/>
              </a:rPr>
              <a:t>Infact</a:t>
            </a:r>
            <a:r>
              <a:rPr lang="en-US" dirty="0">
                <a:latin typeface="Arial" pitchFamily="34" charset="0"/>
              </a:rPr>
              <a:t>, networking has become one of the most important jobs of personal computers, and even tiny handheld computers can now be connected to networks.</a:t>
            </a:r>
          </a:p>
        </p:txBody>
      </p:sp>
      <p:sp>
        <p:nvSpPr>
          <p:cNvPr id="48132" name="Slide Number Placeholder 3"/>
          <p:cNvSpPr>
            <a:spLocks noGrp="1"/>
          </p:cNvSpPr>
          <p:nvPr>
            <p:ph type="sldNum" sz="quarter" idx="5"/>
          </p:nvPr>
        </p:nvSpPr>
        <p:spPr>
          <a:noFill/>
        </p:spPr>
        <p:txBody>
          <a:bodyPr/>
          <a:lstStyle/>
          <a:p>
            <a:fld id="{4056C586-7970-4BE4-83BD-6066D0A3A510}" type="slidenum">
              <a:rPr lang="zh-TW" altLang="en-US" smtClean="0">
                <a:latin typeface="Arial" pitchFamily="34" charset="0"/>
              </a:rPr>
              <a:pPr/>
              <a:t>30</a:t>
            </a:fld>
            <a:endParaRPr lang="en-US" altLang="zh-TW">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833B1C9E-E900-4528-BE8D-83104962FB3F}" type="slidenum">
              <a:rPr lang="zh-TW" altLang="en-US" smtClean="0">
                <a:latin typeface="Arial" pitchFamily="34" charset="0"/>
              </a:rPr>
              <a:pPr/>
              <a:t>31</a:t>
            </a:fld>
            <a:endParaRPr lang="en-US" altLang="zh-TW">
              <a:latin typeface="Arial" pitchFamily="34"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r>
              <a:rPr lang="en-US" altLang="zh-TW" dirty="0">
                <a:latin typeface="Arial" pitchFamily="34" charset="0"/>
                <a:cs typeface="Times New Roman" pitchFamily="18" charset="0"/>
              </a:rPr>
              <a:t>Today's desktop computers are far more powerful than those of just a few years ago, and are used for an amazing array of tasks. Not only do these machines enable people to do their jobs with greater ease and efficiency, but they can be used to communicate, produce music, edit photographs and videos, play sophisticated games, and much more. Used by everyone from preschoolers to nuclear physicists, desktop computers arc indispensable for learning, work, and play (see Figure !A .6).</a:t>
            </a:r>
            <a:endParaRPr lang="zh-TW" altLang="en-US" dirty="0">
              <a:latin typeface="Arial" pitchFamily="34" charset="0"/>
              <a:cs typeface="Times New Roman"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As its name implies, a desktop computer is a full-size computer that is too big to be carried around. The main component</a:t>
            </a:r>
          </a:p>
          <a:p>
            <a:r>
              <a:rPr lang="en-US" dirty="0"/>
              <a:t>of a desktop PC is the </a:t>
            </a:r>
            <a:r>
              <a:rPr lang="en-US" b="1" u="sng" dirty="0"/>
              <a:t>system unit</a:t>
            </a:r>
            <a:r>
              <a:rPr lang="en-US" dirty="0"/>
              <a:t>, which is the case that houses the computer’s critical parts, such as its processing and storage</a:t>
            </a:r>
          </a:p>
          <a:p>
            <a:r>
              <a:rPr lang="en-US" dirty="0"/>
              <a:t>devices. </a:t>
            </a:r>
          </a:p>
          <a:p>
            <a:r>
              <a:rPr lang="en-US" dirty="0"/>
              <a:t>There are two common designs for desktop computers. </a:t>
            </a:r>
          </a:p>
          <a:p>
            <a:endParaRPr lang="en-US" dirty="0"/>
          </a:p>
          <a:p>
            <a:r>
              <a:rPr lang="en-US" dirty="0"/>
              <a:t>The more traditional </a:t>
            </a:r>
            <a:r>
              <a:rPr lang="en-US" b="1" u="sng" dirty="0"/>
              <a:t>desktop model </a:t>
            </a:r>
            <a:r>
              <a:rPr lang="en-US" dirty="0"/>
              <a:t>features a horizontally oriented system unit, which usually lies flat on the top of the user’s desk. Many users place their monitor on top of the system unit (see Figure 1A.7).</a:t>
            </a:r>
          </a:p>
          <a:p>
            <a:endParaRPr lang="en-US" dirty="0"/>
          </a:p>
          <a:p>
            <a:r>
              <a:rPr lang="en-US" dirty="0"/>
              <a:t>Vertically oriented </a:t>
            </a:r>
            <a:r>
              <a:rPr lang="en-US" b="1" u="sng" dirty="0"/>
              <a:t>tower models </a:t>
            </a:r>
            <a:r>
              <a:rPr lang="en-US" dirty="0"/>
              <a:t>have become the more popular style . of desktop system (see Figure V 1A.8). This design allows the user</a:t>
            </a:r>
          </a:p>
          <a:p>
            <a:r>
              <a:rPr lang="en-US" dirty="0"/>
              <a:t>to place the system unit next to or under the desk, if desired.</a:t>
            </a:r>
          </a:p>
        </p:txBody>
      </p:sp>
      <p:sp>
        <p:nvSpPr>
          <p:cNvPr id="4" name="Slide Number Placeholder 3"/>
          <p:cNvSpPr>
            <a:spLocks noGrp="1"/>
          </p:cNvSpPr>
          <p:nvPr>
            <p:ph type="sldNum" sz="quarter" idx="10"/>
          </p:nvPr>
        </p:nvSpPr>
        <p:spPr/>
        <p:txBody>
          <a:bodyPr/>
          <a:lstStyle/>
          <a:p>
            <a:pPr>
              <a:defRPr/>
            </a:pPr>
            <a:fld id="{9E1B2F9A-186B-4AC8-B273-1CDEBB29F7E8}" type="slidenum">
              <a:rPr lang="zh-TW" altLang="en-US" smtClean="0"/>
              <a:pPr>
                <a:defRPr/>
              </a:pPr>
              <a:t>32</a:t>
            </a:fld>
            <a:endParaRPr lang="en-US" altLang="zh-TW"/>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 workstation is a specialized, single-user computer that typically has more power and features than a standard desktop PC (see Figure 1A.9). </a:t>
            </a:r>
          </a:p>
          <a:p>
            <a:r>
              <a:rPr lang="en-US" dirty="0"/>
              <a:t>These machines are popular among scientists, engineers, and animators who need a system with greater-than-average speed and the power to perform sophisticated tasks. </a:t>
            </a:r>
          </a:p>
          <a:p>
            <a:endParaRPr lang="en-US" dirty="0"/>
          </a:p>
          <a:p>
            <a:r>
              <a:rPr lang="en-US" dirty="0"/>
              <a:t>Workstations often have large, high-resolution monitors and accelerated graphics handling capabilities, making them suitable for advanced architectural or engineering design, modeling, animation, and video editing.</a:t>
            </a:r>
          </a:p>
        </p:txBody>
      </p:sp>
      <p:sp>
        <p:nvSpPr>
          <p:cNvPr id="4" name="Slide Number Placeholder 3"/>
          <p:cNvSpPr>
            <a:spLocks noGrp="1"/>
          </p:cNvSpPr>
          <p:nvPr>
            <p:ph type="sldNum" sz="quarter" idx="10"/>
          </p:nvPr>
        </p:nvSpPr>
        <p:spPr/>
        <p:txBody>
          <a:bodyPr/>
          <a:lstStyle/>
          <a:p>
            <a:pPr>
              <a:defRPr/>
            </a:pPr>
            <a:fld id="{9E1B2F9A-186B-4AC8-B273-1CDEBB29F7E8}" type="slidenum">
              <a:rPr lang="zh-TW" altLang="en-US" smtClean="0"/>
              <a:pPr>
                <a:defRPr/>
              </a:pPr>
              <a:t>33</a:t>
            </a:fld>
            <a:endParaRPr lang="en-US" altLang="zh-TW"/>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89AFB1C9-7B90-4D2E-8634-ABB0525D1653}" type="slidenum">
              <a:rPr lang="zh-TW" altLang="en-US" smtClean="0">
                <a:latin typeface="Arial" pitchFamily="34" charset="0"/>
              </a:rPr>
              <a:pPr/>
              <a:t>34</a:t>
            </a:fld>
            <a:endParaRPr lang="en-US" altLang="zh-TW">
              <a:latin typeface="Arial" pitchFamily="34"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n-US" altLang="zh-TW" b="1" i="1" dirty="0">
                <a:latin typeface="Arial" pitchFamily="34" charset="0"/>
                <a:cs typeface="Times New Roman" pitchFamily="18" charset="0"/>
              </a:rPr>
              <a:t>Discussion point</a:t>
            </a:r>
          </a:p>
          <a:p>
            <a:pPr eaLnBrk="1" hangingPunct="1"/>
            <a:r>
              <a:rPr lang="en-US" altLang="zh-TW" dirty="0">
                <a:latin typeface="Arial" pitchFamily="34" charset="0"/>
                <a:cs typeface="Times New Roman" pitchFamily="18" charset="0"/>
              </a:rPr>
              <a:t>Have students contrast desktop and notebook computers. Focus on the pros and cons of each type of computer. </a:t>
            </a:r>
          </a:p>
          <a:p>
            <a:pPr eaLnBrk="1" hangingPunct="1"/>
            <a:endParaRPr lang="en-US" altLang="zh-TW" dirty="0">
              <a:latin typeface="Arial" pitchFamily="34" charset="0"/>
              <a:cs typeface="Times New Roman" pitchFamily="18" charset="0"/>
            </a:endParaRPr>
          </a:p>
          <a:p>
            <a:pPr eaLnBrk="1" hangingPunct="1"/>
            <a:r>
              <a:rPr lang="en-US" altLang="zh-TW" dirty="0">
                <a:latin typeface="Arial" pitchFamily="34" charset="0"/>
                <a:cs typeface="Times New Roman" pitchFamily="18" charset="0"/>
              </a:rPr>
              <a:t>Notebook computers, as their name implies, approximate the shape of an 8.5-by-ll-inch notebook and easily fit inside a briefcase. Because people frequently set these devices on their lap, they are also called </a:t>
            </a:r>
            <a:r>
              <a:rPr lang="en-US" altLang="zh-TW" b="1" u="sng" dirty="0">
                <a:latin typeface="Arial" pitchFamily="34" charset="0"/>
                <a:cs typeface="Times New Roman" pitchFamily="18" charset="0"/>
              </a:rPr>
              <a:t>laptop computers</a:t>
            </a:r>
            <a:r>
              <a:rPr lang="en-US" altLang="zh-TW" dirty="0">
                <a:latin typeface="Arial" pitchFamily="34" charset="0"/>
                <a:cs typeface="Times New Roman" pitchFamily="18" charset="0"/>
              </a:rPr>
              <a:t>.</a:t>
            </a:r>
          </a:p>
          <a:p>
            <a:pPr eaLnBrk="1" hangingPunct="1"/>
            <a:endParaRPr lang="en-US" altLang="zh-TW" dirty="0">
              <a:latin typeface="Arial" pitchFamily="34" charset="0"/>
              <a:cs typeface="Times New Roman" pitchFamily="18" charset="0"/>
            </a:endParaRPr>
          </a:p>
          <a:p>
            <a:pPr eaLnBrk="1" hangingPunct="1"/>
            <a:r>
              <a:rPr lang="en-US" altLang="zh-TW" dirty="0">
                <a:latin typeface="Arial" pitchFamily="34" charset="0"/>
                <a:cs typeface="Times New Roman" pitchFamily="18" charset="0"/>
              </a:rPr>
              <a:t>Notebook computers can operate on alternating current or special batteries.</a:t>
            </a:r>
          </a:p>
          <a:p>
            <a:pPr eaLnBrk="1" hangingPunct="1"/>
            <a:endParaRPr lang="en-US" altLang="zh-TW" dirty="0">
              <a:latin typeface="Arial" pitchFamily="34" charset="0"/>
              <a:cs typeface="Times New Roman" pitchFamily="18" charset="0"/>
            </a:endParaRPr>
          </a:p>
          <a:p>
            <a:pPr eaLnBrk="1" hangingPunct="1"/>
            <a:r>
              <a:rPr lang="en-US" altLang="zh-TW" dirty="0">
                <a:latin typeface="Arial" pitchFamily="34" charset="0"/>
                <a:cs typeface="Times New Roman" pitchFamily="18" charset="0"/>
              </a:rPr>
              <a:t>These amazing devices generally weigh less than 8 lbs, and some even weigh less than 3 lbs!</a:t>
            </a:r>
          </a:p>
          <a:p>
            <a:pPr eaLnBrk="1" hangingPunct="1"/>
            <a:endParaRPr lang="en-US" altLang="zh-TW" dirty="0">
              <a:latin typeface="Arial" pitchFamily="34" charset="0"/>
              <a:cs typeface="Times New Roman" pitchFamily="18" charset="0"/>
            </a:endParaRPr>
          </a:p>
          <a:p>
            <a:pPr eaLnBrk="1" hangingPunct="1"/>
            <a:r>
              <a:rPr lang="en-US" altLang="zh-TW" dirty="0">
                <a:latin typeface="Arial" pitchFamily="34" charset="0"/>
                <a:cs typeface="Times New Roman" pitchFamily="18" charset="0"/>
              </a:rPr>
              <a:t>During use, the computer’s lid is raised to reveal a thin monitor and a keyboard. </a:t>
            </a:r>
          </a:p>
          <a:p>
            <a:pPr eaLnBrk="1" hangingPunct="1"/>
            <a:r>
              <a:rPr lang="en-US" altLang="zh-TW" dirty="0">
                <a:latin typeface="Arial" pitchFamily="34" charset="0"/>
                <a:cs typeface="Times New Roman" pitchFamily="18" charset="0"/>
              </a:rPr>
              <a:t>When not in use, the device folds up for easy storage. </a:t>
            </a:r>
          </a:p>
          <a:p>
            <a:pPr eaLnBrk="1" hangingPunct="1"/>
            <a:r>
              <a:rPr lang="en-US" altLang="zh-TW" dirty="0">
                <a:latin typeface="Arial" pitchFamily="34" charset="0"/>
                <a:cs typeface="Times New Roman" pitchFamily="18" charset="0"/>
              </a:rPr>
              <a:t>Notebooks arc fully functional microcomputers; the people who use them need the power of a full-size desktop computer wherever they go (see Figure I A.10). Because of their portability, notebook PCs fall into a category of devices called </a:t>
            </a:r>
            <a:r>
              <a:rPr lang="en-US" altLang="zh-TW" b="1" u="sng" dirty="0">
                <a:latin typeface="Arial" pitchFamily="34" charset="0"/>
                <a:cs typeface="Times New Roman" pitchFamily="18" charset="0"/>
              </a:rPr>
              <a:t>mobile computers</a:t>
            </a:r>
            <a:r>
              <a:rPr lang="en-US" altLang="zh-TW" dirty="0">
                <a:latin typeface="Arial" pitchFamily="34" charset="0"/>
                <a:cs typeface="Times New Roman" pitchFamily="18" charset="0"/>
              </a:rPr>
              <a:t>—systems small</a:t>
            </a:r>
          </a:p>
          <a:p>
            <a:pPr eaLnBrk="1" hangingPunct="1"/>
            <a:r>
              <a:rPr lang="en-US" altLang="zh-TW" dirty="0">
                <a:latin typeface="Arial" pitchFamily="34" charset="0"/>
                <a:cs typeface="Times New Roman" pitchFamily="18" charset="0"/>
              </a:rPr>
              <a:t>enough to be carried by their user.</a:t>
            </a:r>
          </a:p>
          <a:p>
            <a:pPr eaLnBrk="1" hangingPunct="1"/>
            <a:endParaRPr lang="en-US" altLang="zh-TW" dirty="0">
              <a:latin typeface="Arial" pitchFamily="34" charset="0"/>
              <a:cs typeface="Times New Roman" pitchFamily="18" charset="0"/>
            </a:endParaRPr>
          </a:p>
          <a:p>
            <a:pPr eaLnBrk="1" hangingPunct="1"/>
            <a:r>
              <a:rPr lang="en-US" altLang="zh-TW" dirty="0">
                <a:latin typeface="Arial" pitchFamily="34" charset="0"/>
                <a:cs typeface="Times New Roman" pitchFamily="18" charset="0"/>
              </a:rPr>
              <a:t>Some notebook systems are designed to be plugged into a docking station, which may include a large monitor, a full-size keyboard and mouse, or other devices (see Figure 1A.11). </a:t>
            </a:r>
          </a:p>
          <a:p>
            <a:pPr eaLnBrk="1" hangingPunct="1"/>
            <a:endParaRPr lang="en-US" altLang="zh-TW" dirty="0">
              <a:latin typeface="Arial" pitchFamily="34" charset="0"/>
              <a:cs typeface="Times New Roman" pitchFamily="18" charset="0"/>
            </a:endParaRPr>
          </a:p>
          <a:p>
            <a:pPr eaLnBrk="1" hangingPunct="1"/>
            <a:r>
              <a:rPr lang="en-US" altLang="zh-TW" dirty="0">
                <a:latin typeface="Arial" pitchFamily="34" charset="0"/>
                <a:cs typeface="Times New Roman" pitchFamily="18" charset="0"/>
              </a:rPr>
              <a:t>Docking stations also provide additional ports that enable the notebook computer to be connected to different devices or a network in the same manner as a desktop system.</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89AFB1C9-7B90-4D2E-8634-ABB0525D1653}" type="slidenum">
              <a:rPr lang="zh-TW" altLang="en-US" smtClean="0">
                <a:latin typeface="Arial" pitchFamily="34" charset="0"/>
              </a:rPr>
              <a:pPr/>
              <a:t>35</a:t>
            </a:fld>
            <a:endParaRPr lang="en-US" altLang="zh-TW">
              <a:latin typeface="Arial" pitchFamily="34"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n-US" altLang="zh-TW" dirty="0">
              <a:latin typeface="Arial" pitchFamily="34" charset="0"/>
              <a:cs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67818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a:defRPr/>
            </a:pPr>
            <a:endParaRPr lang="en-US"/>
          </a:p>
        </p:txBody>
      </p:sp>
      <p:sp>
        <p:nvSpPr>
          <p:cNvPr id="6" name="Line 9"/>
          <p:cNvSpPr>
            <a:spLocks noChangeShapeType="1"/>
          </p:cNvSpPr>
          <p:nvPr/>
        </p:nvSpPr>
        <p:spPr bwMode="auto">
          <a:xfrm>
            <a:off x="762000" y="1371600"/>
            <a:ext cx="6629400" cy="0"/>
          </a:xfrm>
          <a:prstGeom prst="line">
            <a:avLst/>
          </a:prstGeom>
          <a:noFill/>
          <a:ln w="9525">
            <a:solidFill>
              <a:schemeClr val="tx1"/>
            </a:solidFill>
            <a:round/>
            <a:headEnd/>
            <a:tailEnd/>
          </a:ln>
          <a:effectLst/>
        </p:spPr>
        <p:txBody>
          <a:bodyPr/>
          <a:lstStyle/>
          <a:p>
            <a:pPr>
              <a:defRPr/>
            </a:pPr>
            <a:endParaRPr lang="en-US"/>
          </a:p>
        </p:txBody>
      </p:sp>
      <p:sp>
        <p:nvSpPr>
          <p:cNvPr id="151554" name="Rectangle 2"/>
          <p:cNvSpPr>
            <a:spLocks noGrp="1" noChangeArrowheads="1"/>
          </p:cNvSpPr>
          <p:nvPr>
            <p:ph type="ctrTitle"/>
          </p:nvPr>
        </p:nvSpPr>
        <p:spPr>
          <a:xfrm>
            <a:off x="914401" y="1524000"/>
            <a:ext cx="6477000" cy="1752600"/>
          </a:xfrm>
        </p:spPr>
        <p:txBody>
          <a:bodyPr/>
          <a:lstStyle>
            <a:lvl1pPr>
              <a:defRPr sz="4200"/>
            </a:lvl1pPr>
          </a:lstStyle>
          <a:p>
            <a:r>
              <a:rPr lang="en-US" altLang="en-US"/>
              <a:t>Click to edit Master title style</a:t>
            </a:r>
            <a:endParaRPr lang="en-US" altLang="en-US" dirty="0"/>
          </a:p>
        </p:txBody>
      </p:sp>
      <p:sp>
        <p:nvSpPr>
          <p:cNvPr id="151555" name="Rectangle 3"/>
          <p:cNvSpPr>
            <a:spLocks noGrp="1" noChangeArrowheads="1"/>
          </p:cNvSpPr>
          <p:nvPr>
            <p:ph type="subTitle" idx="1"/>
          </p:nvPr>
        </p:nvSpPr>
        <p:spPr>
          <a:xfrm>
            <a:off x="838200" y="3962400"/>
            <a:ext cx="5715000" cy="1752600"/>
          </a:xfrm>
        </p:spPr>
        <p:txBody>
          <a:bodyPr/>
          <a:lstStyle>
            <a:lvl1pPr marL="0" indent="0">
              <a:buFont typeface="Wingdings" pitchFamily="2" charset="2"/>
              <a:buNone/>
              <a:defRPr sz="3000"/>
            </a:lvl1pPr>
          </a:lstStyle>
          <a:p>
            <a:r>
              <a:rPr lang="en-US" altLang="en-US"/>
              <a:t>Click to edit Master subtitle style</a:t>
            </a:r>
            <a:endParaRPr lang="en-US" altLang="en-US" dirty="0"/>
          </a:p>
        </p:txBody>
      </p:sp>
      <p:sp>
        <p:nvSpPr>
          <p:cNvPr id="9" name="Rectangle 6"/>
          <p:cNvSpPr>
            <a:spLocks noGrp="1" noChangeArrowheads="1"/>
          </p:cNvSpPr>
          <p:nvPr>
            <p:ph type="sldNum" sz="quarter" idx="12"/>
          </p:nvPr>
        </p:nvSpPr>
        <p:spPr>
          <a:xfrm>
            <a:off x="6858000" y="6019800"/>
            <a:ext cx="609600" cy="457200"/>
          </a:xfrm>
        </p:spPr>
        <p:txBody>
          <a:bodyPr/>
          <a:lstStyle>
            <a:lvl1pPr>
              <a:defRPr/>
            </a:lvl1pPr>
          </a:lstStyle>
          <a:p>
            <a:pPr>
              <a:defRPr/>
            </a:pPr>
            <a:fld id="{9780756C-F960-4117-80AF-EA23FC974A5B}"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xfrm>
            <a:off x="457200" y="6243638"/>
            <a:ext cx="2133600" cy="45720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6781800" y="6248400"/>
            <a:ext cx="609600" cy="457200"/>
          </a:xfrm>
          <a:ln/>
        </p:spPr>
        <p:txBody>
          <a:bodyPr/>
          <a:lstStyle>
            <a:lvl1pPr>
              <a:defRPr/>
            </a:lvl1pPr>
          </a:lstStyle>
          <a:p>
            <a:pPr>
              <a:defRPr/>
            </a:pPr>
            <a:fld id="{79BF24A9-4361-41B7-92C1-9AF2AB561137}" type="slidenum">
              <a:rPr lang="en-US" altLang="zh-TW" smtClean="0"/>
              <a:pPr>
                <a:defRPr/>
              </a:pPr>
              <a:t>‹#›</a:t>
            </a:fld>
            <a:endParaRPr lang="en-US" altLang="zh-TW"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600"/>
            <a:ext cx="2057400" cy="59023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019800" cy="59023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457200" y="6243638"/>
            <a:ext cx="2133600" cy="45720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6629400" y="6248400"/>
            <a:ext cx="609600" cy="457200"/>
          </a:xfrm>
          <a:ln/>
        </p:spPr>
        <p:txBody>
          <a:bodyPr/>
          <a:lstStyle>
            <a:lvl1pPr>
              <a:defRPr/>
            </a:lvl1pPr>
          </a:lstStyle>
          <a:p>
            <a:pPr>
              <a:defRPr/>
            </a:pPr>
            <a:fld id="{E5A9DB6A-25FB-4E81-803F-651DAA872B3C}" type="slidenum">
              <a:rPr lang="en-US" altLang="zh-TW" smtClean="0"/>
              <a:pPr>
                <a:defRPr/>
              </a:pPr>
              <a:t>‹#›</a:t>
            </a:fld>
            <a:endParaRPr lang="en-US" altLang="zh-TW"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239000" cy="990600"/>
          </a:xfrm>
        </p:spPr>
        <p:txBody>
          <a:bodyPr/>
          <a:lstStyle/>
          <a:p>
            <a:r>
              <a:rPr lang="en-US"/>
              <a:t>Click to edit Master title style</a:t>
            </a:r>
          </a:p>
        </p:txBody>
      </p:sp>
      <p:sp>
        <p:nvSpPr>
          <p:cNvPr id="3" name="Text Placeholder 2"/>
          <p:cNvSpPr>
            <a:spLocks noGrp="1"/>
          </p:cNvSpPr>
          <p:nvPr>
            <p:ph type="body" sz="half" idx="1"/>
          </p:nvPr>
        </p:nvSpPr>
        <p:spPr>
          <a:xfrm>
            <a:off x="304800" y="1295400"/>
            <a:ext cx="3848100" cy="5410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lipArt Placeholder 3"/>
          <p:cNvSpPr>
            <a:spLocks noGrp="1"/>
          </p:cNvSpPr>
          <p:nvPr>
            <p:ph type="clipArt" sz="half" idx="2"/>
          </p:nvPr>
        </p:nvSpPr>
        <p:spPr>
          <a:xfrm>
            <a:off x="4343400" y="1295400"/>
            <a:ext cx="3581400" cy="5410200"/>
          </a:xfrm>
        </p:spPr>
        <p:txBody>
          <a:bodyPr/>
          <a:lstStyle/>
          <a:p>
            <a:pPr lvl="0"/>
            <a:endParaRPr lang="en-US" noProof="0"/>
          </a:p>
        </p:txBody>
      </p:sp>
      <p:sp>
        <p:nvSpPr>
          <p:cNvPr id="5" name="Rectangle 6"/>
          <p:cNvSpPr>
            <a:spLocks noGrp="1" noChangeArrowheads="1"/>
          </p:cNvSpPr>
          <p:nvPr>
            <p:ph type="sldNum" sz="quarter" idx="10"/>
          </p:nvPr>
        </p:nvSpPr>
        <p:spPr>
          <a:ln/>
        </p:spPr>
        <p:txBody>
          <a:bodyPr/>
          <a:lstStyle>
            <a:lvl1pPr>
              <a:defRPr/>
            </a:lvl1pPr>
          </a:lstStyle>
          <a:p>
            <a:pPr>
              <a:defRPr/>
            </a:pPr>
            <a:r>
              <a:rPr lang="en-US" altLang="zh-TW"/>
              <a:t>1A-</a:t>
            </a:r>
            <a:fld id="{5764B023-C6E9-45B5-BC0F-970AE468069C}" type="slidenum">
              <a:rPr lang="en-US" altLang="zh-TW"/>
              <a:pPr>
                <a:defRPr/>
              </a:pPr>
              <a:t>‹#›</a:t>
            </a:fld>
            <a:endParaRPr lang="en-US" altLang="zh-TW"/>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315200" cy="990600"/>
          </a:xfrm>
        </p:spPr>
        <p:txBody>
          <a:bodyPr/>
          <a:lstStyle/>
          <a:p>
            <a:r>
              <a:rPr lang="en-US"/>
              <a:t>Click to edit Master title style</a:t>
            </a:r>
          </a:p>
        </p:txBody>
      </p:sp>
      <p:sp>
        <p:nvSpPr>
          <p:cNvPr id="3" name="Text Placeholder 2"/>
          <p:cNvSpPr>
            <a:spLocks noGrp="1"/>
          </p:cNvSpPr>
          <p:nvPr>
            <p:ph type="body" sz="half" idx="1"/>
          </p:nvPr>
        </p:nvSpPr>
        <p:spPr>
          <a:xfrm>
            <a:off x="228600" y="1295400"/>
            <a:ext cx="3848100" cy="5410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191000" y="1295400"/>
            <a:ext cx="3848100" cy="5410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6"/>
          <p:cNvSpPr>
            <a:spLocks noGrp="1" noChangeArrowheads="1"/>
          </p:cNvSpPr>
          <p:nvPr>
            <p:ph type="sldNum" sz="quarter" idx="10"/>
          </p:nvPr>
        </p:nvSpPr>
        <p:spPr>
          <a:ln/>
        </p:spPr>
        <p:txBody>
          <a:bodyPr/>
          <a:lstStyle>
            <a:lvl1pPr>
              <a:defRPr/>
            </a:lvl1pPr>
          </a:lstStyle>
          <a:p>
            <a:pPr>
              <a:defRPr/>
            </a:pPr>
            <a:r>
              <a:rPr lang="en-US" altLang="zh-TW"/>
              <a:t>1A-</a:t>
            </a:r>
            <a:fld id="{A1BA93F5-07DC-42EA-A608-FC290BC639FC}" type="slidenum">
              <a:rPr lang="en-US" altLang="zh-TW"/>
              <a:pPr>
                <a:defRPr/>
              </a:pPr>
              <a:t>‹#›</a:t>
            </a:fld>
            <a:endParaRPr lang="en-US" altLang="zh-TW"/>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7315200" cy="911225"/>
          </a:xfrm>
        </p:spPr>
        <p:txBody>
          <a:bodyPr/>
          <a:lstStyle>
            <a:lvl1pPr>
              <a:defRPr b="0"/>
            </a:lvl1pPr>
          </a:lstStyle>
          <a:p>
            <a:r>
              <a:rPr lang="en-US"/>
              <a:t>Click to edit Master title style</a:t>
            </a:r>
            <a:endParaRPr lang="en-US" dirty="0"/>
          </a:p>
        </p:txBody>
      </p:sp>
      <p:sp>
        <p:nvSpPr>
          <p:cNvPr id="3" name="Content Placeholder 2"/>
          <p:cNvSpPr>
            <a:spLocks noGrp="1"/>
          </p:cNvSpPr>
          <p:nvPr>
            <p:ph idx="1"/>
          </p:nvPr>
        </p:nvSpPr>
        <p:spPr>
          <a:xfrm>
            <a:off x="304800" y="1219200"/>
            <a:ext cx="7315200" cy="48355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xfrm>
            <a:off x="457200" y="6243638"/>
            <a:ext cx="2133600" cy="45720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7010400" y="6172200"/>
            <a:ext cx="609600" cy="457200"/>
          </a:xfrm>
          <a:ln/>
        </p:spPr>
        <p:txBody>
          <a:bodyPr/>
          <a:lstStyle>
            <a:lvl1pPr>
              <a:defRPr/>
            </a:lvl1pPr>
          </a:lstStyle>
          <a:p>
            <a:pPr>
              <a:defRPr/>
            </a:pPr>
            <a:fld id="{782E5CB2-9C56-4C4E-9F8A-031E63E2A4DA}" type="slidenum">
              <a:rPr lang="en-US" altLang="zh-TW" smtClean="0"/>
              <a:pPr>
                <a:defRPr/>
              </a:pPr>
              <a:t>‹#›</a:t>
            </a:fld>
            <a:endParaRPr lang="en-US" altLang="zh-TW"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2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xfrm>
            <a:off x="457200" y="6243638"/>
            <a:ext cx="2133600" cy="45720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6705600" y="6172200"/>
            <a:ext cx="609600" cy="457200"/>
          </a:xfrm>
          <a:ln/>
        </p:spPr>
        <p:txBody>
          <a:bodyPr/>
          <a:lstStyle>
            <a:lvl1pPr>
              <a:defRPr/>
            </a:lvl1pPr>
          </a:lstStyle>
          <a:p>
            <a:pPr>
              <a:defRPr/>
            </a:pPr>
            <a:fld id="{B5335256-ADE6-43D6-A981-2886660B0796}" type="slidenum">
              <a:rPr lang="en-US" altLang="zh-TW" smtClean="0"/>
              <a:pPr>
                <a:defRPr/>
              </a:pPr>
              <a:t>‹#›</a:t>
            </a:fld>
            <a:endParaRPr lang="en-US" altLang="zh-TW"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7315200" cy="91122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28600" y="1295400"/>
            <a:ext cx="3657600" cy="4835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038600" y="1295400"/>
            <a:ext cx="3733800" cy="4835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noChangeArrowheads="1"/>
          </p:cNvSpPr>
          <p:nvPr>
            <p:ph type="dt" sz="half" idx="10"/>
          </p:nvPr>
        </p:nvSpPr>
        <p:spPr>
          <a:xfrm>
            <a:off x="457200" y="6243638"/>
            <a:ext cx="2133600" cy="45720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xfrm>
            <a:off x="6705600" y="6248400"/>
            <a:ext cx="609600" cy="457200"/>
          </a:xfrm>
          <a:ln/>
        </p:spPr>
        <p:txBody>
          <a:bodyPr/>
          <a:lstStyle>
            <a:lvl1pPr>
              <a:defRPr/>
            </a:lvl1pPr>
          </a:lstStyle>
          <a:p>
            <a:pPr>
              <a:defRPr/>
            </a:pPr>
            <a:fld id="{6CC3D07C-A2AA-4DCB-898C-7A06FADB3426}" type="slidenum">
              <a:rPr lang="en-US" altLang="zh-TW" smtClean="0"/>
              <a:pPr>
                <a:defRPr/>
              </a:pPr>
              <a:t>‹#›</a:t>
            </a:fld>
            <a:endParaRPr lang="en-US" altLang="zh-TW"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162800"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34290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34290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114800" y="1535113"/>
            <a:ext cx="35083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114800" y="2174875"/>
            <a:ext cx="35083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4"/>
          <p:cNvSpPr>
            <a:spLocks noGrp="1" noChangeArrowheads="1"/>
          </p:cNvSpPr>
          <p:nvPr>
            <p:ph type="dt" sz="half" idx="10"/>
          </p:nvPr>
        </p:nvSpPr>
        <p:spPr>
          <a:xfrm>
            <a:off x="457200" y="6243638"/>
            <a:ext cx="2133600" cy="457200"/>
          </a:xfrm>
          <a:prstGeom prst="rect">
            <a:avLst/>
          </a:prstGeom>
          <a:ln/>
        </p:spPr>
        <p:txBody>
          <a:bodyPr/>
          <a:lstStyle>
            <a:lvl1pPr>
              <a:defRPr/>
            </a:lvl1pPr>
          </a:lstStyle>
          <a:p>
            <a:pPr>
              <a:defRPr/>
            </a:pPr>
            <a:endParaRPr lang="en-US"/>
          </a:p>
        </p:txBody>
      </p:sp>
      <p:sp>
        <p:nvSpPr>
          <p:cNvPr id="8" name="Rectangle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xfrm>
            <a:off x="6858000" y="6172200"/>
            <a:ext cx="609600" cy="457200"/>
          </a:xfrm>
          <a:ln/>
        </p:spPr>
        <p:txBody>
          <a:bodyPr/>
          <a:lstStyle>
            <a:lvl1pPr>
              <a:defRPr/>
            </a:lvl1pPr>
          </a:lstStyle>
          <a:p>
            <a:pPr>
              <a:defRPr/>
            </a:pPr>
            <a:fld id="{7AEA1F95-350B-44FD-9071-F15C296607A9}" type="slidenum">
              <a:rPr lang="en-US" altLang="zh-TW" smtClean="0"/>
              <a:pPr>
                <a:defRPr/>
              </a:pPr>
              <a:t>‹#›</a:t>
            </a:fld>
            <a:endParaRPr lang="en-US" altLang="zh-TW"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xfrm>
            <a:off x="457200" y="6243638"/>
            <a:ext cx="2133600" cy="457200"/>
          </a:xfrm>
          <a:prstGeom prst="rect">
            <a:avLst/>
          </a:prstGeom>
          <a:ln/>
        </p:spPr>
        <p:txBody>
          <a:bodyPr/>
          <a:lstStyle>
            <a:lvl1pPr>
              <a:defRPr/>
            </a:lvl1pPr>
          </a:lstStyle>
          <a:p>
            <a:pPr>
              <a:defRPr/>
            </a:pPr>
            <a:endParaRPr lang="en-US"/>
          </a:p>
        </p:txBody>
      </p:sp>
      <p:sp>
        <p:nvSpPr>
          <p:cNvPr id="4" name="Rectangle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xfrm>
            <a:off x="6629400" y="6248400"/>
            <a:ext cx="609600" cy="457200"/>
          </a:xfrm>
          <a:ln/>
        </p:spPr>
        <p:txBody>
          <a:bodyPr/>
          <a:lstStyle>
            <a:lvl1pPr>
              <a:defRPr/>
            </a:lvl1pPr>
          </a:lstStyle>
          <a:p>
            <a:pPr>
              <a:defRPr/>
            </a:pPr>
            <a:fld id="{923BCABD-A53B-40D1-8502-7FA74BDAE1B7}" type="slidenum">
              <a:rPr lang="en-US" altLang="zh-TW" smtClean="0"/>
              <a:pPr>
                <a:defRPr/>
              </a:pPr>
              <a:t>‹#›</a:t>
            </a:fld>
            <a:endParaRPr lang="en-US" altLang="zh-TW"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243638"/>
            <a:ext cx="2133600" cy="457200"/>
          </a:xfrm>
          <a:prstGeom prst="rect">
            <a:avLst/>
          </a:prstGeom>
          <a:ln/>
        </p:spPr>
        <p:txBody>
          <a:bodyPr/>
          <a:lstStyle>
            <a:lvl1pPr>
              <a:defRPr/>
            </a:lvl1pPr>
          </a:lstStyle>
          <a:p>
            <a:pPr>
              <a:defRPr/>
            </a:pPr>
            <a:endParaRPr lang="en-US"/>
          </a:p>
        </p:txBody>
      </p:sp>
      <p:sp>
        <p:nvSpPr>
          <p:cNvPr id="3" name="Rectangle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xfrm>
            <a:off x="6705600" y="6248400"/>
            <a:ext cx="609600" cy="457200"/>
          </a:xfrm>
          <a:ln/>
        </p:spPr>
        <p:txBody>
          <a:bodyPr/>
          <a:lstStyle>
            <a:lvl1pPr>
              <a:defRPr/>
            </a:lvl1pPr>
          </a:lstStyle>
          <a:p>
            <a:pPr>
              <a:defRPr/>
            </a:pPr>
            <a:fld id="{F238B59B-AA63-4C56-AB84-1F0DD27CC35E}" type="slidenum">
              <a:rPr lang="en-US" altLang="zh-TW" smtClean="0"/>
              <a:pPr>
                <a:defRPr/>
              </a:pPr>
              <a:t>‹#›</a:t>
            </a:fld>
            <a:endParaRPr lang="en-US" altLang="zh-TW"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a:xfrm>
            <a:off x="457200" y="6243638"/>
            <a:ext cx="2133600" cy="45720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xfrm>
            <a:off x="6629400" y="6248400"/>
            <a:ext cx="609600" cy="457200"/>
          </a:xfrm>
          <a:ln/>
        </p:spPr>
        <p:txBody>
          <a:bodyPr/>
          <a:lstStyle>
            <a:lvl1pPr>
              <a:defRPr/>
            </a:lvl1pPr>
          </a:lstStyle>
          <a:p>
            <a:pPr>
              <a:defRPr/>
            </a:pPr>
            <a:fld id="{A0734743-88B2-4581-A8AA-00F87CBB6250}" type="slidenum">
              <a:rPr lang="en-US" altLang="zh-TW" smtClean="0"/>
              <a:pPr>
                <a:defRPr/>
              </a:pPr>
              <a:t>‹#›</a:t>
            </a:fld>
            <a:endParaRPr lang="en-US" altLang="zh-TW"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a:xfrm>
            <a:off x="457200" y="6243638"/>
            <a:ext cx="2133600" cy="45720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xfrm>
            <a:off x="6629400" y="6248400"/>
            <a:ext cx="609600" cy="457200"/>
          </a:xfrm>
          <a:ln/>
        </p:spPr>
        <p:txBody>
          <a:bodyPr/>
          <a:lstStyle>
            <a:lvl1pPr>
              <a:defRPr/>
            </a:lvl1pPr>
          </a:lstStyle>
          <a:p>
            <a:pPr>
              <a:defRPr/>
            </a:pPr>
            <a:fld id="{95D927B3-C7F7-436C-81B8-22767F4AC886}" type="slidenum">
              <a:rPr lang="en-US" altLang="zh-TW" smtClean="0"/>
              <a:pPr>
                <a:defRPr/>
              </a:pPr>
              <a:t>‹#›</a:t>
            </a:fld>
            <a:endParaRPr lang="en-US" altLang="zh-TW"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457200" y="228600"/>
            <a:ext cx="7086600" cy="9112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endParaRPr lang="en-US" altLang="en-US" dirty="0"/>
          </a:p>
        </p:txBody>
      </p:sp>
      <p:sp>
        <p:nvSpPr>
          <p:cNvPr id="3075" name="Rectangle 3"/>
          <p:cNvSpPr>
            <a:spLocks noGrp="1" noChangeArrowheads="1"/>
          </p:cNvSpPr>
          <p:nvPr>
            <p:ph type="body" idx="1"/>
          </p:nvPr>
        </p:nvSpPr>
        <p:spPr bwMode="auto">
          <a:xfrm>
            <a:off x="381000" y="1219200"/>
            <a:ext cx="7162800" cy="48355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150534" name="Rectangle 6"/>
          <p:cNvSpPr>
            <a:spLocks noGrp="1" noChangeArrowheads="1"/>
          </p:cNvSpPr>
          <p:nvPr>
            <p:ph type="sldNum" sz="quarter" idx="4"/>
          </p:nvPr>
        </p:nvSpPr>
        <p:spPr bwMode="auto">
          <a:xfrm>
            <a:off x="381000" y="6172200"/>
            <a:ext cx="609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mj-lt"/>
              </a:defRPr>
            </a:lvl1pPr>
          </a:lstStyle>
          <a:p>
            <a:pPr>
              <a:defRPr/>
            </a:pPr>
            <a:r>
              <a:rPr lang="en-US" altLang="zh-TW"/>
              <a:t>1A-</a:t>
            </a:r>
            <a:fld id="{3717DDF7-0656-4DAB-B7F7-5925390E3F8A}" type="slidenum">
              <a:rPr lang="en-US" altLang="zh-TW" smtClean="0"/>
              <a:pPr>
                <a:defRPr/>
              </a:pPr>
              <a:t>‹#›</a:t>
            </a:fld>
            <a:endParaRPr lang="en-US" altLang="zh-TW"/>
          </a:p>
        </p:txBody>
      </p:sp>
      <p:sp>
        <p:nvSpPr>
          <p:cNvPr id="150535" name="Freeform 7"/>
          <p:cNvSpPr>
            <a:spLocks noChangeArrowheads="1"/>
          </p:cNvSpPr>
          <p:nvPr/>
        </p:nvSpPr>
        <p:spPr bwMode="auto">
          <a:xfrm>
            <a:off x="381000" y="228600"/>
            <a:ext cx="71628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p:spPr>
        <p:txBody>
          <a:bodyPr/>
          <a:lstStyle/>
          <a:p>
            <a:pPr>
              <a:defRPr/>
            </a:pPr>
            <a:endParaRPr lang="en-US"/>
          </a:p>
        </p:txBody>
      </p:sp>
      <p:sp>
        <p:nvSpPr>
          <p:cNvPr id="150537" name="Line 9"/>
          <p:cNvSpPr>
            <a:spLocks noChangeShapeType="1"/>
          </p:cNvSpPr>
          <p:nvPr/>
        </p:nvSpPr>
        <p:spPr bwMode="auto">
          <a:xfrm>
            <a:off x="762000" y="1066800"/>
            <a:ext cx="6781800" cy="0"/>
          </a:xfrm>
          <a:prstGeom prst="line">
            <a:avLst/>
          </a:prstGeom>
          <a:noFill/>
          <a:ln w="9525">
            <a:solidFill>
              <a:schemeClr val="tx1"/>
            </a:solidFill>
            <a:round/>
            <a:headEnd/>
            <a:tailEnd/>
          </a:ln>
          <a:effectLst/>
        </p:spPr>
        <p:txBody>
          <a:bodyPr/>
          <a:lstStyle/>
          <a:p>
            <a:pPr>
              <a:defRPr/>
            </a:pPr>
            <a:endParaRPr lang="en-US"/>
          </a:p>
        </p:txBody>
      </p:sp>
    </p:spTree>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Lst>
  <p:hf hdr="0" ftr="0" dt="0"/>
  <p:txStyles>
    <p:titleStyle>
      <a:lvl1pPr algn="l" rtl="0" eaLnBrk="1" fontAlgn="base" hangingPunct="1">
        <a:spcBef>
          <a:spcPct val="0"/>
        </a:spcBef>
        <a:spcAft>
          <a:spcPct val="0"/>
        </a:spcAft>
        <a:defRPr sz="4200">
          <a:solidFill>
            <a:srgbClr val="0000CC"/>
          </a:solidFill>
          <a:latin typeface="+mj-lt"/>
          <a:ea typeface="+mj-ea"/>
          <a:cs typeface="+mj-cs"/>
        </a:defRPr>
      </a:lvl1pPr>
      <a:lvl2pPr algn="l" rtl="0" eaLnBrk="1" fontAlgn="base" hangingPunct="1">
        <a:spcBef>
          <a:spcPct val="0"/>
        </a:spcBef>
        <a:spcAft>
          <a:spcPct val="0"/>
        </a:spcAft>
        <a:defRPr sz="4200">
          <a:solidFill>
            <a:schemeClr val="tx2"/>
          </a:solidFill>
          <a:latin typeface="Garamond" pitchFamily="18" charset="0"/>
        </a:defRPr>
      </a:lvl2pPr>
      <a:lvl3pPr algn="l" rtl="0" eaLnBrk="1" fontAlgn="base" hangingPunct="1">
        <a:spcBef>
          <a:spcPct val="0"/>
        </a:spcBef>
        <a:spcAft>
          <a:spcPct val="0"/>
        </a:spcAft>
        <a:defRPr sz="4200">
          <a:solidFill>
            <a:schemeClr val="tx2"/>
          </a:solidFill>
          <a:latin typeface="Garamond" pitchFamily="18" charset="0"/>
        </a:defRPr>
      </a:lvl3pPr>
      <a:lvl4pPr algn="l" rtl="0" eaLnBrk="1" fontAlgn="base" hangingPunct="1">
        <a:spcBef>
          <a:spcPct val="0"/>
        </a:spcBef>
        <a:spcAft>
          <a:spcPct val="0"/>
        </a:spcAft>
        <a:defRPr sz="4200">
          <a:solidFill>
            <a:schemeClr val="tx2"/>
          </a:solidFill>
          <a:latin typeface="Garamond" pitchFamily="18" charset="0"/>
        </a:defRPr>
      </a:lvl4pPr>
      <a:lvl5pPr algn="l" rtl="0" eaLnBrk="1" fontAlgn="base" hangingPunct="1">
        <a:spcBef>
          <a:spcPct val="0"/>
        </a:spcBef>
        <a:spcAft>
          <a:spcPct val="0"/>
        </a:spcAft>
        <a:defRPr sz="4200">
          <a:solidFill>
            <a:schemeClr val="tx2"/>
          </a:solidFill>
          <a:latin typeface="Garamond" pitchFamily="18" charset="0"/>
        </a:defRPr>
      </a:lvl5pPr>
      <a:lvl6pPr marL="457200" algn="l" rtl="0" eaLnBrk="1" fontAlgn="base" hangingPunct="1">
        <a:spcBef>
          <a:spcPct val="0"/>
        </a:spcBef>
        <a:spcAft>
          <a:spcPct val="0"/>
        </a:spcAft>
        <a:defRPr sz="4200">
          <a:solidFill>
            <a:schemeClr val="tx2"/>
          </a:solidFill>
          <a:latin typeface="Garamond" pitchFamily="18" charset="0"/>
        </a:defRPr>
      </a:lvl6pPr>
      <a:lvl7pPr marL="914400" algn="l" rtl="0" eaLnBrk="1" fontAlgn="base" hangingPunct="1">
        <a:spcBef>
          <a:spcPct val="0"/>
        </a:spcBef>
        <a:spcAft>
          <a:spcPct val="0"/>
        </a:spcAft>
        <a:defRPr sz="4200">
          <a:solidFill>
            <a:schemeClr val="tx2"/>
          </a:solidFill>
          <a:latin typeface="Garamond" pitchFamily="18" charset="0"/>
        </a:defRPr>
      </a:lvl7pPr>
      <a:lvl8pPr marL="1371600" algn="l" rtl="0" eaLnBrk="1" fontAlgn="base" hangingPunct="1">
        <a:spcBef>
          <a:spcPct val="0"/>
        </a:spcBef>
        <a:spcAft>
          <a:spcPct val="0"/>
        </a:spcAft>
        <a:defRPr sz="4200">
          <a:solidFill>
            <a:schemeClr val="tx2"/>
          </a:solidFill>
          <a:latin typeface="Garamond" pitchFamily="18" charset="0"/>
        </a:defRPr>
      </a:lvl8pPr>
      <a:lvl9pPr marL="1828800" algn="l" rtl="0" eaLnBrk="1" fontAlgn="base" hangingPunct="1">
        <a:spcBef>
          <a:spcPct val="0"/>
        </a:spcBef>
        <a:spcAft>
          <a:spcPct val="0"/>
        </a:spcAft>
        <a:defRPr sz="4200">
          <a:solidFill>
            <a:schemeClr val="tx2"/>
          </a:solidFill>
          <a:latin typeface="Garamond" pitchFamily="18" charset="0"/>
        </a:defRPr>
      </a:lvl9pPr>
    </p:titleStyle>
    <p:bodyStyle>
      <a:lvl1pPr marL="342900" indent="-342900" algn="l" rtl="0" eaLnBrk="1" fontAlgn="base" hangingPunct="1">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1" fontAlgn="base" hangingPunct="1">
        <a:spcBef>
          <a:spcPct val="20000"/>
        </a:spcBef>
        <a:spcAft>
          <a:spcPct val="0"/>
        </a:spcAft>
        <a:buClr>
          <a:schemeClr val="accent2"/>
        </a:buClr>
        <a:buSzPct val="60000"/>
        <a:buFont typeface="Wingdings" pitchFamily="2" charset="2"/>
        <a:buChar char="q"/>
        <a:defRPr sz="2600">
          <a:solidFill>
            <a:schemeClr val="tx1"/>
          </a:solidFill>
          <a:latin typeface="+mn-lt"/>
        </a:defRPr>
      </a:lvl2pPr>
      <a:lvl3pPr marL="1022350" indent="-350838" algn="l" rtl="0" eaLnBrk="1" fontAlgn="base" hangingPunct="1">
        <a:spcBef>
          <a:spcPct val="20000"/>
        </a:spcBef>
        <a:spcAft>
          <a:spcPct val="0"/>
        </a:spcAft>
        <a:buClr>
          <a:schemeClr val="accent1"/>
        </a:buClr>
        <a:buSzPct val="65000"/>
        <a:buFont typeface="Wingdings" pitchFamily="2" charset="2"/>
        <a:buChar char="n"/>
        <a:defRPr sz="2200">
          <a:solidFill>
            <a:schemeClr val="tx1"/>
          </a:solidFill>
          <a:latin typeface="+mn-lt"/>
        </a:defRPr>
      </a:lvl3pPr>
      <a:lvl4pPr marL="1339850" indent="-315913" algn="l" rtl="0" eaLnBrk="1" fontAlgn="base" hangingPunct="1">
        <a:spcBef>
          <a:spcPct val="20000"/>
        </a:spcBef>
        <a:spcAft>
          <a:spcPct val="0"/>
        </a:spcAft>
        <a:buClr>
          <a:schemeClr val="accent2"/>
        </a:buClr>
        <a:buSzPct val="70000"/>
        <a:buFont typeface="Wingdings" pitchFamily="2" charset="2"/>
        <a:buChar char="q"/>
        <a:defRPr sz="2000">
          <a:solidFill>
            <a:schemeClr val="tx1"/>
          </a:solidFill>
          <a:latin typeface="+mn-lt"/>
        </a:defRPr>
      </a:lvl4pPr>
      <a:lvl5pPr marL="16811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5pPr>
      <a:lvl6pPr marL="21383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3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5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1" y="1524000"/>
            <a:ext cx="6477000" cy="2819400"/>
          </a:xfrm>
        </p:spPr>
        <p:txBody>
          <a:bodyPr/>
          <a:lstStyle/>
          <a:p>
            <a:pPr algn="ctr"/>
            <a:r>
              <a:rPr lang="en-US" b="1" dirty="0"/>
              <a:t>CSC 101</a:t>
            </a:r>
            <a:br>
              <a:rPr lang="en-US" b="1" dirty="0"/>
            </a:br>
            <a:r>
              <a:rPr lang="en-US" b="1" dirty="0"/>
              <a:t>Introduction to Computing</a:t>
            </a:r>
            <a:br>
              <a:rPr lang="en-US" b="1" dirty="0"/>
            </a:br>
            <a:br>
              <a:rPr lang="en-US" b="1" dirty="0"/>
            </a:br>
            <a:r>
              <a:rPr lang="en-US" b="1" dirty="0"/>
              <a:t>Lecture 2</a:t>
            </a:r>
            <a:br>
              <a:rPr lang="en-US" b="1" dirty="0"/>
            </a:br>
            <a:endParaRPr lang="en-US" b="1" dirty="0"/>
          </a:p>
        </p:txBody>
      </p:sp>
      <p:sp>
        <p:nvSpPr>
          <p:cNvPr id="3" name="Subtitle 2"/>
          <p:cNvSpPr>
            <a:spLocks noGrp="1"/>
          </p:cNvSpPr>
          <p:nvPr>
            <p:ph type="subTitle" idx="1"/>
          </p:nvPr>
        </p:nvSpPr>
        <p:spPr>
          <a:xfrm>
            <a:off x="1447800" y="4648200"/>
            <a:ext cx="5715000" cy="1066800"/>
          </a:xfrm>
        </p:spPr>
        <p:txBody>
          <a:bodyPr/>
          <a:lstStyle/>
          <a:p>
            <a:pPr algn="ctr"/>
            <a:r>
              <a:rPr lang="en-US" dirty="0"/>
              <a:t>Dr. Iftikhar Azim Niaz</a:t>
            </a:r>
          </a:p>
          <a:p>
            <a:pPr algn="ctr"/>
            <a:r>
              <a:rPr lang="en-US" sz="2400" dirty="0">
                <a:solidFill>
                  <a:srgbClr val="000099"/>
                </a:solidFill>
              </a:rPr>
              <a:t>ianiaz@comsats.edu.pk</a:t>
            </a:r>
            <a:endParaRPr lang="en-US" sz="2800" dirty="0">
              <a:solidFill>
                <a:srgbClr val="000099"/>
              </a:solidFill>
            </a:endParaRPr>
          </a:p>
        </p:txBody>
      </p:sp>
      <p:sp>
        <p:nvSpPr>
          <p:cNvPr id="4" name="Slide Number Placeholder 3"/>
          <p:cNvSpPr>
            <a:spLocks noGrp="1"/>
          </p:cNvSpPr>
          <p:nvPr>
            <p:ph type="sldNum" sz="quarter" idx="12"/>
          </p:nvPr>
        </p:nvSpPr>
        <p:spPr>
          <a:xfrm>
            <a:off x="6248400" y="6400800"/>
            <a:ext cx="1524000" cy="381000"/>
          </a:xfrm>
        </p:spPr>
        <p:txBody>
          <a:bodyPr/>
          <a:lstStyle/>
          <a:p>
            <a:pPr>
              <a:defRPr/>
            </a:pPr>
            <a:fld id="{9780756C-F960-4117-80AF-EA23FC974A5B}" type="slidenum">
              <a:rPr lang="en-US" smtClean="0"/>
              <a:pPr>
                <a:defRPr/>
              </a:pPr>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838200" y="228600"/>
            <a:ext cx="6781800" cy="911225"/>
          </a:xfrm>
        </p:spPr>
        <p:txBody>
          <a:bodyPr/>
          <a:lstStyle/>
          <a:p>
            <a:pPr eaLnBrk="1" hangingPunct="1"/>
            <a:r>
              <a:rPr lang="en-US" altLang="zh-TW" dirty="0">
                <a:ea typeface="新細明體" pitchFamily="18" charset="-120"/>
              </a:rPr>
              <a:t>1992</a:t>
            </a:r>
            <a:endParaRPr lang="zh-TW" altLang="en-US" dirty="0">
              <a:ea typeface="新細明體" pitchFamily="18" charset="-120"/>
            </a:endParaRPr>
          </a:p>
        </p:txBody>
      </p:sp>
      <p:sp>
        <p:nvSpPr>
          <p:cNvPr id="12292" name="Rectangle 3"/>
          <p:cNvSpPr>
            <a:spLocks noGrp="1" noChangeArrowheads="1"/>
          </p:cNvSpPr>
          <p:nvPr>
            <p:ph idx="1"/>
          </p:nvPr>
        </p:nvSpPr>
        <p:spPr>
          <a:xfrm>
            <a:off x="304800" y="1219200"/>
            <a:ext cx="7315200" cy="3505200"/>
          </a:xfrm>
        </p:spPr>
        <p:txBody>
          <a:bodyPr>
            <a:normAutofit fontScale="92500"/>
          </a:bodyPr>
          <a:lstStyle/>
          <a:p>
            <a:r>
              <a:rPr lang="en-US" dirty="0"/>
              <a:t>Internet becomes the world’s largest electronic mail network.</a:t>
            </a:r>
          </a:p>
          <a:p>
            <a:r>
              <a:rPr lang="en-US" dirty="0"/>
              <a:t>Microsoft ships the Windows 3.1 operating environment, including improved memory management and TrueType fonts.</a:t>
            </a:r>
          </a:p>
          <a:p>
            <a:r>
              <a:rPr lang="en-US" dirty="0"/>
              <a:t>IBM introduces its ThinkPad laptop computer.</a:t>
            </a:r>
            <a:endParaRPr lang="en-US" dirty="0">
              <a:latin typeface="Arial" pitchFamily="34" charset="0"/>
              <a:cs typeface="Arial" pitchFamily="34" charset="0"/>
            </a:endParaRPr>
          </a:p>
        </p:txBody>
      </p:sp>
      <p:sp>
        <p:nvSpPr>
          <p:cNvPr id="5" name="Slide Number Placeholder 3"/>
          <p:cNvSpPr txBox="1">
            <a:spLocks/>
          </p:cNvSpPr>
          <p:nvPr/>
        </p:nvSpPr>
        <p:spPr bwMode="auto">
          <a:xfrm>
            <a:off x="5638800" y="6405562"/>
            <a:ext cx="2128838" cy="3762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A147E1F-7BB4-41CD-B102-3D0DDA38FA7B}" type="slidenum">
              <a:rPr kumimoji="0" lang="en-US" sz="12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mj-lt"/>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n-ea"/>
              <a:cs typeface="+mn-cs"/>
            </a:endParaRPr>
          </a:p>
        </p:txBody>
      </p:sp>
      <p:pic>
        <p:nvPicPr>
          <p:cNvPr id="33794" name="Picture 2"/>
          <p:cNvPicPr>
            <a:picLocks noChangeAspect="1" noChangeArrowheads="1"/>
          </p:cNvPicPr>
          <p:nvPr/>
        </p:nvPicPr>
        <p:blipFill>
          <a:blip r:embed="rId2" cstate="print"/>
          <a:srcRect/>
          <a:stretch>
            <a:fillRect/>
          </a:stretch>
        </p:blipFill>
        <p:spPr bwMode="auto">
          <a:xfrm>
            <a:off x="2438400" y="4648200"/>
            <a:ext cx="1890712" cy="1779642"/>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838200" y="228600"/>
            <a:ext cx="6781800" cy="911225"/>
          </a:xfrm>
        </p:spPr>
        <p:txBody>
          <a:bodyPr/>
          <a:lstStyle/>
          <a:p>
            <a:pPr eaLnBrk="1" hangingPunct="1"/>
            <a:r>
              <a:rPr lang="en-US" altLang="zh-TW" dirty="0">
                <a:ea typeface="新細明體" pitchFamily="18" charset="-120"/>
              </a:rPr>
              <a:t>1993</a:t>
            </a:r>
            <a:endParaRPr lang="zh-TW" altLang="en-US" dirty="0">
              <a:ea typeface="新細明體" pitchFamily="18" charset="-120"/>
            </a:endParaRPr>
          </a:p>
        </p:txBody>
      </p:sp>
      <p:sp>
        <p:nvSpPr>
          <p:cNvPr id="12292" name="Rectangle 3"/>
          <p:cNvSpPr>
            <a:spLocks noGrp="1" noChangeArrowheads="1"/>
          </p:cNvSpPr>
          <p:nvPr>
            <p:ph idx="1"/>
          </p:nvPr>
        </p:nvSpPr>
        <p:spPr>
          <a:xfrm>
            <a:off x="304800" y="1219200"/>
            <a:ext cx="7315200" cy="3124200"/>
          </a:xfrm>
        </p:spPr>
        <p:txBody>
          <a:bodyPr>
            <a:normAutofit/>
          </a:bodyPr>
          <a:lstStyle/>
          <a:p>
            <a:r>
              <a:rPr lang="en-US" dirty="0">
                <a:latin typeface="Arial" pitchFamily="34" charset="0"/>
                <a:cs typeface="Arial" pitchFamily="34" charset="0"/>
              </a:rPr>
              <a:t>Microsoft ships the Windows NT operating system.</a:t>
            </a:r>
          </a:p>
          <a:p>
            <a:r>
              <a:rPr lang="en-US" dirty="0">
                <a:latin typeface="Arial" pitchFamily="34" charset="0"/>
                <a:cs typeface="Arial" pitchFamily="34" charset="0"/>
              </a:rPr>
              <a:t>IBM ships its first RISC-based RS/6000 workstation, </a:t>
            </a:r>
          </a:p>
          <a:p>
            <a:pPr lvl="1"/>
            <a:r>
              <a:rPr lang="en-US" dirty="0">
                <a:latin typeface="Arial" pitchFamily="34" charset="0"/>
                <a:cs typeface="Arial" pitchFamily="34" charset="0"/>
              </a:rPr>
              <a:t>featuring the PowerPC 601 chip developed jointly by Motorola, Apple, and IBM.</a:t>
            </a:r>
          </a:p>
        </p:txBody>
      </p:sp>
      <p:pic>
        <p:nvPicPr>
          <p:cNvPr id="43010" name="Picture 2"/>
          <p:cNvPicPr>
            <a:picLocks noChangeAspect="1" noChangeArrowheads="1"/>
          </p:cNvPicPr>
          <p:nvPr/>
        </p:nvPicPr>
        <p:blipFill>
          <a:blip r:embed="rId2" cstate="print"/>
          <a:srcRect/>
          <a:stretch>
            <a:fillRect/>
          </a:stretch>
        </p:blipFill>
        <p:spPr bwMode="auto">
          <a:xfrm>
            <a:off x="1752600" y="4267200"/>
            <a:ext cx="2971800" cy="2525486"/>
          </a:xfrm>
          <a:prstGeom prst="rect">
            <a:avLst/>
          </a:prstGeom>
          <a:noFill/>
          <a:ln w="9525">
            <a:noFill/>
            <a:miter lim="800000"/>
            <a:headEnd/>
            <a:tailEnd/>
          </a:ln>
        </p:spPr>
      </p:pic>
      <p:sp>
        <p:nvSpPr>
          <p:cNvPr id="6" name="Slide Number Placeholder 3"/>
          <p:cNvSpPr txBox="1">
            <a:spLocks/>
          </p:cNvSpPr>
          <p:nvPr/>
        </p:nvSpPr>
        <p:spPr bwMode="auto">
          <a:xfrm>
            <a:off x="5638800" y="6405562"/>
            <a:ext cx="2128838" cy="3762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A147E1F-7BB4-41CD-B102-3D0DDA38FA7B}" type="slidenum">
              <a:rPr kumimoji="0" lang="en-US" sz="12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mj-lt"/>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n-ea"/>
              <a:cs typeface="+mn-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838200" y="228600"/>
            <a:ext cx="6781800" cy="911225"/>
          </a:xfrm>
        </p:spPr>
        <p:txBody>
          <a:bodyPr/>
          <a:lstStyle/>
          <a:p>
            <a:pPr eaLnBrk="1" hangingPunct="1"/>
            <a:r>
              <a:rPr lang="en-US" altLang="zh-TW" dirty="0">
                <a:ea typeface="新細明體" pitchFamily="18" charset="-120"/>
              </a:rPr>
              <a:t>1995</a:t>
            </a:r>
            <a:endParaRPr lang="zh-TW" altLang="en-US" dirty="0">
              <a:ea typeface="新細明體" pitchFamily="18" charset="-120"/>
            </a:endParaRPr>
          </a:p>
        </p:txBody>
      </p:sp>
      <p:sp>
        <p:nvSpPr>
          <p:cNvPr id="12292" name="Rectangle 3"/>
          <p:cNvSpPr>
            <a:spLocks noGrp="1" noChangeArrowheads="1"/>
          </p:cNvSpPr>
          <p:nvPr>
            <p:ph idx="1"/>
          </p:nvPr>
        </p:nvSpPr>
        <p:spPr>
          <a:xfrm>
            <a:off x="304800" y="1219200"/>
            <a:ext cx="7315200" cy="5105400"/>
          </a:xfrm>
        </p:spPr>
        <p:txBody>
          <a:bodyPr>
            <a:normAutofit fontScale="77500" lnSpcReduction="20000"/>
          </a:bodyPr>
          <a:lstStyle/>
          <a:p>
            <a:r>
              <a:rPr lang="en-US" dirty="0">
                <a:solidFill>
                  <a:srgbClr val="0000CC"/>
                </a:solidFill>
                <a:latin typeface="Arial" pitchFamily="34" charset="0"/>
                <a:cs typeface="Arial" pitchFamily="34" charset="0"/>
              </a:rPr>
              <a:t>Intel</a:t>
            </a:r>
            <a:r>
              <a:rPr lang="en-US" dirty="0">
                <a:latin typeface="Arial" pitchFamily="34" charset="0"/>
                <a:cs typeface="Arial" pitchFamily="34" charset="0"/>
              </a:rPr>
              <a:t> releases the Pentium Pro microprocessor.</a:t>
            </a:r>
          </a:p>
          <a:p>
            <a:r>
              <a:rPr lang="en-US" dirty="0">
                <a:solidFill>
                  <a:srgbClr val="0000CC"/>
                </a:solidFill>
                <a:latin typeface="Arial" pitchFamily="34" charset="0"/>
                <a:cs typeface="Arial" pitchFamily="34" charset="0"/>
              </a:rPr>
              <a:t>Motorola</a:t>
            </a:r>
            <a:r>
              <a:rPr lang="en-US" dirty="0">
                <a:latin typeface="Arial" pitchFamily="34" charset="0"/>
                <a:cs typeface="Arial" pitchFamily="34" charset="0"/>
              </a:rPr>
              <a:t> releases the PowerPC 604 chip, developed jointly with Apple and IBM.</a:t>
            </a:r>
          </a:p>
          <a:p>
            <a:r>
              <a:rPr lang="en-US" dirty="0">
                <a:solidFill>
                  <a:srgbClr val="0000CC"/>
                </a:solidFill>
                <a:latin typeface="Arial" pitchFamily="34" charset="0"/>
                <a:cs typeface="Arial" pitchFamily="34" charset="0"/>
              </a:rPr>
              <a:t>Microsoft </a:t>
            </a:r>
            <a:r>
              <a:rPr lang="en-US" dirty="0">
                <a:latin typeface="Arial" pitchFamily="34" charset="0"/>
                <a:cs typeface="Arial" pitchFamily="34" charset="0"/>
              </a:rPr>
              <a:t>releases its Windows 95 operating system</a:t>
            </a:r>
          </a:p>
          <a:p>
            <a:r>
              <a:rPr lang="en-US" dirty="0">
                <a:solidFill>
                  <a:srgbClr val="0000CC"/>
                </a:solidFill>
                <a:latin typeface="Arial" pitchFamily="34" charset="0"/>
                <a:cs typeface="Arial" pitchFamily="34" charset="0"/>
              </a:rPr>
              <a:t>Netscape</a:t>
            </a:r>
            <a:r>
              <a:rPr lang="en-US" dirty="0">
                <a:latin typeface="Arial" pitchFamily="34" charset="0"/>
                <a:cs typeface="Arial" pitchFamily="34" charset="0"/>
              </a:rPr>
              <a:t> Communications captures more than 80 % of the World Wide Web browser market, </a:t>
            </a:r>
          </a:p>
          <a:p>
            <a:pPr lvl="1"/>
            <a:r>
              <a:rPr lang="en-US" dirty="0">
                <a:latin typeface="Arial" pitchFamily="34" charset="0"/>
                <a:cs typeface="Arial" pitchFamily="34" charset="0"/>
              </a:rPr>
              <a:t>Going from a start-up company to a $2.9 billion company in one year.</a:t>
            </a:r>
          </a:p>
          <a:p>
            <a:r>
              <a:rPr lang="en-US" dirty="0">
                <a:solidFill>
                  <a:srgbClr val="0000CC"/>
                </a:solidFill>
                <a:latin typeface="Arial" pitchFamily="34" charset="0"/>
                <a:cs typeface="Arial" pitchFamily="34" charset="0"/>
              </a:rPr>
              <a:t>Sun Microsystems </a:t>
            </a:r>
            <a:r>
              <a:rPr lang="en-US" dirty="0">
                <a:latin typeface="Arial" pitchFamily="34" charset="0"/>
                <a:cs typeface="Arial" pitchFamily="34" charset="0"/>
              </a:rPr>
              <a:t>create the Java development language. </a:t>
            </a:r>
          </a:p>
          <a:p>
            <a:pPr lvl="1"/>
            <a:r>
              <a:rPr lang="en-US" dirty="0">
                <a:latin typeface="Arial" pitchFamily="34" charset="0"/>
                <a:cs typeface="Arial" pitchFamily="34" charset="0"/>
              </a:rPr>
              <a:t>Because it enables programmers to develop applications that will run on any platform, </a:t>
            </a:r>
          </a:p>
          <a:p>
            <a:r>
              <a:rPr lang="en-US" dirty="0">
                <a:solidFill>
                  <a:srgbClr val="0000CC"/>
                </a:solidFill>
                <a:latin typeface="Arial" pitchFamily="34" charset="0"/>
                <a:cs typeface="Arial" pitchFamily="34" charset="0"/>
              </a:rPr>
              <a:t>Power Computing</a:t>
            </a:r>
            <a:r>
              <a:rPr lang="en-US" dirty="0">
                <a:latin typeface="Arial" pitchFamily="34" charset="0"/>
                <a:cs typeface="Arial" pitchFamily="34" charset="0"/>
              </a:rPr>
              <a:t> ships the first-ever Macintosh clones, the Power 100 series with a PowerPC 601 processor.</a:t>
            </a:r>
          </a:p>
          <a:p>
            <a:r>
              <a:rPr lang="en-US" dirty="0">
                <a:solidFill>
                  <a:srgbClr val="0000CC"/>
                </a:solidFill>
                <a:latin typeface="Arial" pitchFamily="34" charset="0"/>
                <a:cs typeface="Arial" pitchFamily="34" charset="0"/>
              </a:rPr>
              <a:t>eBay</a:t>
            </a:r>
            <a:r>
              <a:rPr lang="en-US" dirty="0">
                <a:latin typeface="Arial" pitchFamily="34" charset="0"/>
                <a:cs typeface="Arial" pitchFamily="34" charset="0"/>
              </a:rPr>
              <a:t>, the premier online auction house, is formed.</a:t>
            </a:r>
          </a:p>
        </p:txBody>
      </p:sp>
      <p:sp>
        <p:nvSpPr>
          <p:cNvPr id="5" name="Slide Number Placeholder 3"/>
          <p:cNvSpPr txBox="1">
            <a:spLocks/>
          </p:cNvSpPr>
          <p:nvPr/>
        </p:nvSpPr>
        <p:spPr bwMode="auto">
          <a:xfrm>
            <a:off x="5562600" y="6405562"/>
            <a:ext cx="2128838" cy="3762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A147E1F-7BB4-41CD-B102-3D0DDA38FA7B}" type="slidenum">
              <a:rPr kumimoji="0" lang="en-US" sz="12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mj-lt"/>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sz="12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n-ea"/>
              <a:cs typeface="+mn-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838200" y="228600"/>
            <a:ext cx="6781800" cy="911225"/>
          </a:xfrm>
        </p:spPr>
        <p:txBody>
          <a:bodyPr/>
          <a:lstStyle/>
          <a:p>
            <a:pPr eaLnBrk="1" hangingPunct="1"/>
            <a:r>
              <a:rPr lang="en-US" altLang="zh-TW" dirty="0">
                <a:ea typeface="新細明體" pitchFamily="18" charset="-120"/>
              </a:rPr>
              <a:t>1996</a:t>
            </a:r>
            <a:endParaRPr lang="zh-TW" altLang="en-US" dirty="0">
              <a:ea typeface="新細明體" pitchFamily="18" charset="-120"/>
            </a:endParaRPr>
          </a:p>
        </p:txBody>
      </p:sp>
      <p:sp>
        <p:nvSpPr>
          <p:cNvPr id="12292" name="Rectangle 3"/>
          <p:cNvSpPr>
            <a:spLocks noGrp="1" noChangeArrowheads="1"/>
          </p:cNvSpPr>
          <p:nvPr>
            <p:ph idx="1"/>
          </p:nvPr>
        </p:nvSpPr>
        <p:spPr>
          <a:xfrm>
            <a:off x="304800" y="1219200"/>
            <a:ext cx="7315200" cy="3505200"/>
          </a:xfrm>
        </p:spPr>
        <p:txBody>
          <a:bodyPr>
            <a:normAutofit fontScale="85000" lnSpcReduction="10000"/>
          </a:bodyPr>
          <a:lstStyle/>
          <a:p>
            <a:r>
              <a:rPr lang="en-US" dirty="0"/>
              <a:t>Intel announces the 200 MHz Pentium processor</a:t>
            </a:r>
          </a:p>
          <a:p>
            <a:r>
              <a:rPr lang="en-US" dirty="0"/>
              <a:t>U.S. Robotics releases the </a:t>
            </a:r>
            <a:r>
              <a:rPr lang="en-US" dirty="0" err="1"/>
              <a:t>PalmPilot</a:t>
            </a:r>
            <a:r>
              <a:rPr lang="en-US" dirty="0"/>
              <a:t>, a personal digital assistant</a:t>
            </a:r>
          </a:p>
          <a:p>
            <a:r>
              <a:rPr lang="en-US" dirty="0"/>
              <a:t>Microsoft adds Internet connection capability to its Windows 95 operating system.</a:t>
            </a:r>
          </a:p>
          <a:p>
            <a:r>
              <a:rPr lang="en-US" dirty="0"/>
              <a:t>Sun Microsystems introduces the Sun Ultra workstation that includes a 64-bit processor.</a:t>
            </a:r>
            <a:endParaRPr lang="en-US" dirty="0">
              <a:latin typeface="Arial" pitchFamily="34" charset="0"/>
              <a:cs typeface="Arial" pitchFamily="34" charset="0"/>
            </a:endParaRPr>
          </a:p>
        </p:txBody>
      </p:sp>
      <p:sp>
        <p:nvSpPr>
          <p:cNvPr id="5" name="Slide Number Placeholder 3"/>
          <p:cNvSpPr txBox="1">
            <a:spLocks/>
          </p:cNvSpPr>
          <p:nvPr/>
        </p:nvSpPr>
        <p:spPr bwMode="auto">
          <a:xfrm>
            <a:off x="5562600" y="6405562"/>
            <a:ext cx="2128838" cy="3762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A147E1F-7BB4-41CD-B102-3D0DDA38FA7B}" type="slidenum">
              <a:rPr kumimoji="0" lang="en-US" sz="12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mj-lt"/>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n-ea"/>
              <a:cs typeface="+mn-cs"/>
            </a:endParaRPr>
          </a:p>
        </p:txBody>
      </p:sp>
      <p:pic>
        <p:nvPicPr>
          <p:cNvPr id="34818" name="Picture 2"/>
          <p:cNvPicPr>
            <a:picLocks noChangeAspect="1" noChangeArrowheads="1"/>
          </p:cNvPicPr>
          <p:nvPr/>
        </p:nvPicPr>
        <p:blipFill>
          <a:blip r:embed="rId2" cstate="print"/>
          <a:srcRect/>
          <a:stretch>
            <a:fillRect/>
          </a:stretch>
        </p:blipFill>
        <p:spPr bwMode="auto">
          <a:xfrm rot="16200000">
            <a:off x="1375026" y="4194426"/>
            <a:ext cx="1843672" cy="3178676"/>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838200" y="228600"/>
            <a:ext cx="6781800" cy="911225"/>
          </a:xfrm>
        </p:spPr>
        <p:txBody>
          <a:bodyPr/>
          <a:lstStyle/>
          <a:p>
            <a:pPr eaLnBrk="1" hangingPunct="1"/>
            <a:r>
              <a:rPr lang="en-US" altLang="zh-TW" dirty="0">
                <a:ea typeface="新細明體" pitchFamily="18" charset="-120"/>
              </a:rPr>
              <a:t>1997</a:t>
            </a:r>
            <a:endParaRPr lang="zh-TW" altLang="en-US" dirty="0">
              <a:ea typeface="新細明體" pitchFamily="18" charset="-120"/>
            </a:endParaRPr>
          </a:p>
        </p:txBody>
      </p:sp>
      <p:sp>
        <p:nvSpPr>
          <p:cNvPr id="12292" name="Rectangle 3"/>
          <p:cNvSpPr>
            <a:spLocks noGrp="1" noChangeArrowheads="1"/>
          </p:cNvSpPr>
          <p:nvPr>
            <p:ph idx="1"/>
          </p:nvPr>
        </p:nvSpPr>
        <p:spPr>
          <a:xfrm>
            <a:off x="304800" y="1219200"/>
            <a:ext cx="7315200" cy="3352800"/>
          </a:xfrm>
        </p:spPr>
        <p:txBody>
          <a:bodyPr>
            <a:normAutofit/>
          </a:bodyPr>
          <a:lstStyle/>
          <a:p>
            <a:r>
              <a:rPr lang="en-US" dirty="0">
                <a:latin typeface="Arial" pitchFamily="34" charset="0"/>
                <a:cs typeface="Arial" pitchFamily="34" charset="0"/>
              </a:rPr>
              <a:t>Intel announces MMX technology</a:t>
            </a:r>
          </a:p>
          <a:p>
            <a:pPr lvl="1"/>
            <a:r>
              <a:rPr lang="en-US" dirty="0">
                <a:latin typeface="Arial" pitchFamily="34" charset="0"/>
                <a:cs typeface="Arial" pitchFamily="34" charset="0"/>
              </a:rPr>
              <a:t>which increases the multimedia capabilities of a micro-processor. Also, Intel announces the Pentium II microprocessor. It has speeds of up to 333 </a:t>
            </a:r>
            <a:r>
              <a:rPr lang="en-US" dirty="0" err="1">
                <a:latin typeface="Arial" pitchFamily="34" charset="0"/>
                <a:cs typeface="Arial" pitchFamily="34" charset="0"/>
              </a:rPr>
              <a:t>MHz.</a:t>
            </a:r>
            <a:endParaRPr lang="en-US" dirty="0">
              <a:latin typeface="Arial" pitchFamily="34" charset="0"/>
              <a:cs typeface="Arial" pitchFamily="34" charset="0"/>
            </a:endParaRPr>
          </a:p>
          <a:p>
            <a:r>
              <a:rPr lang="en-US" dirty="0">
                <a:latin typeface="Arial" pitchFamily="34" charset="0"/>
                <a:cs typeface="Arial" pitchFamily="34" charset="0"/>
              </a:rPr>
              <a:t>Digital Video/Versatile Disc (DVD) technology is introduced.</a:t>
            </a:r>
          </a:p>
        </p:txBody>
      </p:sp>
      <p:pic>
        <p:nvPicPr>
          <p:cNvPr id="44034" name="Picture 2"/>
          <p:cNvPicPr>
            <a:picLocks noChangeAspect="1" noChangeArrowheads="1"/>
          </p:cNvPicPr>
          <p:nvPr/>
        </p:nvPicPr>
        <p:blipFill>
          <a:blip r:embed="rId2" cstate="print"/>
          <a:srcRect/>
          <a:stretch>
            <a:fillRect/>
          </a:stretch>
        </p:blipFill>
        <p:spPr bwMode="auto">
          <a:xfrm>
            <a:off x="2590800" y="4564579"/>
            <a:ext cx="3676650" cy="2141021"/>
          </a:xfrm>
          <a:prstGeom prst="rect">
            <a:avLst/>
          </a:prstGeom>
          <a:noFill/>
          <a:ln w="9525">
            <a:noFill/>
            <a:miter lim="800000"/>
            <a:headEnd/>
            <a:tailEnd/>
          </a:ln>
        </p:spPr>
      </p:pic>
      <p:sp>
        <p:nvSpPr>
          <p:cNvPr id="6" name="Slide Number Placeholder 3"/>
          <p:cNvSpPr txBox="1">
            <a:spLocks/>
          </p:cNvSpPr>
          <p:nvPr/>
        </p:nvSpPr>
        <p:spPr bwMode="auto">
          <a:xfrm>
            <a:off x="5638800" y="6405562"/>
            <a:ext cx="2128838" cy="3762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A147E1F-7BB4-41CD-B102-3D0DDA38FA7B}" type="slidenum">
              <a:rPr kumimoji="0" lang="en-US" sz="12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mj-lt"/>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n-ea"/>
              <a:cs typeface="+mn-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838200" y="228600"/>
            <a:ext cx="6781800" cy="911225"/>
          </a:xfrm>
        </p:spPr>
        <p:txBody>
          <a:bodyPr/>
          <a:lstStyle/>
          <a:p>
            <a:pPr eaLnBrk="1" hangingPunct="1"/>
            <a:r>
              <a:rPr lang="en-US" altLang="zh-TW" dirty="0">
                <a:ea typeface="新細明體" pitchFamily="18" charset="-120"/>
              </a:rPr>
              <a:t>1998</a:t>
            </a:r>
            <a:endParaRPr lang="zh-TW" altLang="en-US" dirty="0">
              <a:ea typeface="新細明體" pitchFamily="18" charset="-120"/>
            </a:endParaRPr>
          </a:p>
        </p:txBody>
      </p:sp>
      <p:sp>
        <p:nvSpPr>
          <p:cNvPr id="12292" name="Rectangle 3"/>
          <p:cNvSpPr>
            <a:spLocks noGrp="1" noChangeArrowheads="1"/>
          </p:cNvSpPr>
          <p:nvPr>
            <p:ph idx="1"/>
          </p:nvPr>
        </p:nvSpPr>
        <p:spPr>
          <a:xfrm>
            <a:off x="304800" y="1219200"/>
            <a:ext cx="7315200" cy="2895600"/>
          </a:xfrm>
        </p:spPr>
        <p:txBody>
          <a:bodyPr>
            <a:normAutofit fontScale="92500" lnSpcReduction="20000"/>
          </a:bodyPr>
          <a:lstStyle/>
          <a:p>
            <a:r>
              <a:rPr lang="en-US" dirty="0"/>
              <a:t>Microsoft releases the Windows 98 operating system</a:t>
            </a:r>
          </a:p>
          <a:p>
            <a:pPr lvl="1"/>
            <a:r>
              <a:rPr lang="en-US" dirty="0"/>
              <a:t>It also offers improved Internet-related features, including a built-in copy of the Internet Explorer Web browser</a:t>
            </a:r>
          </a:p>
          <a:p>
            <a:r>
              <a:rPr lang="en-US" dirty="0"/>
              <a:t>Apple Computer releases the colorful iMac, an all-in one system geared to a youthful market</a:t>
            </a:r>
          </a:p>
          <a:p>
            <a:endParaRPr lang="en-US" dirty="0">
              <a:latin typeface="Arial" pitchFamily="34" charset="0"/>
              <a:cs typeface="Arial" pitchFamily="34" charset="0"/>
            </a:endParaRPr>
          </a:p>
        </p:txBody>
      </p:sp>
      <p:sp>
        <p:nvSpPr>
          <p:cNvPr id="6" name="Slide Number Placeholder 3"/>
          <p:cNvSpPr txBox="1">
            <a:spLocks/>
          </p:cNvSpPr>
          <p:nvPr/>
        </p:nvSpPr>
        <p:spPr bwMode="auto">
          <a:xfrm>
            <a:off x="5638800" y="6405562"/>
            <a:ext cx="2128838" cy="3762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A147E1F-7BB4-41CD-B102-3D0DDA38FA7B}" type="slidenum">
              <a:rPr kumimoji="0" lang="en-US" sz="12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mj-lt"/>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n-ea"/>
              <a:cs typeface="+mn-cs"/>
            </a:endParaRPr>
          </a:p>
        </p:txBody>
      </p:sp>
      <p:pic>
        <p:nvPicPr>
          <p:cNvPr id="35842" name="Picture 2"/>
          <p:cNvPicPr>
            <a:picLocks noChangeAspect="1" noChangeArrowheads="1"/>
          </p:cNvPicPr>
          <p:nvPr/>
        </p:nvPicPr>
        <p:blipFill>
          <a:blip r:embed="rId2" cstate="print"/>
          <a:srcRect/>
          <a:stretch>
            <a:fillRect/>
          </a:stretch>
        </p:blipFill>
        <p:spPr bwMode="auto">
          <a:xfrm>
            <a:off x="3450802" y="3810000"/>
            <a:ext cx="3626180" cy="2786063"/>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838200" y="228600"/>
            <a:ext cx="6781800" cy="911225"/>
          </a:xfrm>
        </p:spPr>
        <p:txBody>
          <a:bodyPr/>
          <a:lstStyle/>
          <a:p>
            <a:pPr eaLnBrk="1" hangingPunct="1"/>
            <a:r>
              <a:rPr lang="en-US" altLang="zh-TW" dirty="0">
                <a:ea typeface="新細明體" pitchFamily="18" charset="-120"/>
              </a:rPr>
              <a:t>1999</a:t>
            </a:r>
            <a:endParaRPr lang="zh-TW" altLang="en-US" dirty="0">
              <a:ea typeface="新細明體" pitchFamily="18" charset="-120"/>
            </a:endParaRPr>
          </a:p>
        </p:txBody>
      </p:sp>
      <p:sp>
        <p:nvSpPr>
          <p:cNvPr id="12292" name="Rectangle 3"/>
          <p:cNvSpPr>
            <a:spLocks noGrp="1" noChangeArrowheads="1"/>
          </p:cNvSpPr>
          <p:nvPr>
            <p:ph idx="1"/>
          </p:nvPr>
        </p:nvSpPr>
        <p:spPr>
          <a:xfrm>
            <a:off x="304800" y="1219200"/>
            <a:ext cx="7315200" cy="5410200"/>
          </a:xfrm>
        </p:spPr>
        <p:txBody>
          <a:bodyPr>
            <a:normAutofit fontScale="92500" lnSpcReduction="10000"/>
          </a:bodyPr>
          <a:lstStyle/>
          <a:p>
            <a:r>
              <a:rPr lang="en-US" dirty="0"/>
              <a:t>Intel unveils the Pentium III processor, which features 9.5 million transistors</a:t>
            </a:r>
          </a:p>
          <a:p>
            <a:r>
              <a:rPr lang="en-US" dirty="0"/>
              <a:t>With its </a:t>
            </a:r>
            <a:r>
              <a:rPr lang="en-US" dirty="0" err="1"/>
              <a:t>Athlon</a:t>
            </a:r>
            <a:r>
              <a:rPr lang="en-US" dirty="0"/>
              <a:t> microprocessor, Advanced Micro Devices (AMD) finally releases a Pentium-class chip that outperforms the Pentium III processor</a:t>
            </a:r>
          </a:p>
          <a:p>
            <a:r>
              <a:rPr lang="en-US" dirty="0"/>
              <a:t>Peter </a:t>
            </a:r>
            <a:r>
              <a:rPr lang="en-US" dirty="0" err="1"/>
              <a:t>Merholz</a:t>
            </a:r>
            <a:r>
              <a:rPr lang="en-US" dirty="0"/>
              <a:t> coins the term </a:t>
            </a:r>
            <a:r>
              <a:rPr lang="en-US" i="1" dirty="0"/>
              <a:t>blog, a contraction of  </a:t>
            </a:r>
            <a:r>
              <a:rPr lang="en-US" dirty="0"/>
              <a:t>Web-log</a:t>
            </a:r>
          </a:p>
          <a:p>
            <a:r>
              <a:rPr lang="en-US" dirty="0"/>
              <a:t>The Internet Assigned Number Agency begins assigning Internet Protocol addresses using the new IPv6 addressing structure</a:t>
            </a:r>
            <a:endParaRPr lang="en-US" dirty="0">
              <a:latin typeface="Arial" pitchFamily="34" charset="0"/>
              <a:cs typeface="Arial" pitchFamily="34" charset="0"/>
            </a:endParaRPr>
          </a:p>
        </p:txBody>
      </p:sp>
      <p:sp>
        <p:nvSpPr>
          <p:cNvPr id="6" name="Slide Number Placeholder 3"/>
          <p:cNvSpPr txBox="1">
            <a:spLocks/>
          </p:cNvSpPr>
          <p:nvPr/>
        </p:nvSpPr>
        <p:spPr bwMode="auto">
          <a:xfrm>
            <a:off x="5638800" y="6405562"/>
            <a:ext cx="2128838" cy="3762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A147E1F-7BB4-41CD-B102-3D0DDA38FA7B}" type="slidenum">
              <a:rPr kumimoji="0" lang="en-US" sz="12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mj-lt"/>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n-ea"/>
              <a:cs typeface="+mn-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838200" y="228600"/>
            <a:ext cx="6781800" cy="911225"/>
          </a:xfrm>
        </p:spPr>
        <p:txBody>
          <a:bodyPr/>
          <a:lstStyle/>
          <a:p>
            <a:pPr eaLnBrk="1" hangingPunct="1"/>
            <a:r>
              <a:rPr lang="en-US" altLang="zh-TW" dirty="0">
                <a:ea typeface="新細明體" pitchFamily="18" charset="-120"/>
              </a:rPr>
              <a:t>2000</a:t>
            </a:r>
            <a:endParaRPr lang="zh-TW" altLang="en-US" dirty="0">
              <a:ea typeface="新細明體" pitchFamily="18" charset="-120"/>
            </a:endParaRPr>
          </a:p>
        </p:txBody>
      </p:sp>
      <p:sp>
        <p:nvSpPr>
          <p:cNvPr id="12292" name="Rectangle 3"/>
          <p:cNvSpPr>
            <a:spLocks noGrp="1" noChangeArrowheads="1"/>
          </p:cNvSpPr>
          <p:nvPr>
            <p:ph idx="1"/>
          </p:nvPr>
        </p:nvSpPr>
        <p:spPr>
          <a:xfrm>
            <a:off x="304800" y="1219200"/>
            <a:ext cx="7315200" cy="3352800"/>
          </a:xfrm>
        </p:spPr>
        <p:txBody>
          <a:bodyPr>
            <a:normAutofit fontScale="92500" lnSpcReduction="10000"/>
          </a:bodyPr>
          <a:lstStyle/>
          <a:p>
            <a:r>
              <a:rPr lang="en-US" dirty="0">
                <a:latin typeface="Arial" pitchFamily="34" charset="0"/>
                <a:cs typeface="Arial" pitchFamily="34" charset="0"/>
              </a:rPr>
              <a:t>Y2K issue </a:t>
            </a:r>
          </a:p>
          <a:p>
            <a:pPr lvl="1"/>
            <a:r>
              <a:rPr lang="en-US" dirty="0"/>
              <a:t>No major damage resulted from the “millennium date change</a:t>
            </a:r>
          </a:p>
          <a:p>
            <a:r>
              <a:rPr lang="en-US" dirty="0"/>
              <a:t>Microsoft introduces Windows 2000 on February 17.</a:t>
            </a:r>
          </a:p>
          <a:p>
            <a:pPr lvl="1"/>
            <a:r>
              <a:rPr lang="en-US" dirty="0"/>
              <a:t>biggest commercial software project ever attempted involving 5,345 full-time participants</a:t>
            </a:r>
          </a:p>
          <a:p>
            <a:pPr lvl="1"/>
            <a:r>
              <a:rPr lang="en-US" dirty="0"/>
              <a:t>final product includes almost 30 million LOC</a:t>
            </a:r>
            <a:endParaRPr lang="en-US" dirty="0">
              <a:latin typeface="Arial" pitchFamily="34" charset="0"/>
              <a:cs typeface="Arial" pitchFamily="34" charset="0"/>
            </a:endParaRPr>
          </a:p>
        </p:txBody>
      </p:sp>
      <p:sp>
        <p:nvSpPr>
          <p:cNvPr id="6" name="Slide Number Placeholder 3"/>
          <p:cNvSpPr txBox="1">
            <a:spLocks/>
          </p:cNvSpPr>
          <p:nvPr/>
        </p:nvSpPr>
        <p:spPr bwMode="auto">
          <a:xfrm>
            <a:off x="5638800" y="6405562"/>
            <a:ext cx="2128838" cy="3762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A147E1F-7BB4-41CD-B102-3D0DDA38FA7B}" type="slidenum">
              <a:rPr kumimoji="0" lang="en-US" sz="12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mj-lt"/>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n-ea"/>
              <a:cs typeface="+mn-cs"/>
            </a:endParaRPr>
          </a:p>
        </p:txBody>
      </p:sp>
      <p:pic>
        <p:nvPicPr>
          <p:cNvPr id="36866" name="Picture 2"/>
          <p:cNvPicPr>
            <a:picLocks noChangeAspect="1" noChangeArrowheads="1"/>
          </p:cNvPicPr>
          <p:nvPr/>
        </p:nvPicPr>
        <p:blipFill>
          <a:blip r:embed="rId2" cstate="print"/>
          <a:srcRect/>
          <a:stretch>
            <a:fillRect/>
          </a:stretch>
        </p:blipFill>
        <p:spPr bwMode="auto">
          <a:xfrm>
            <a:off x="2133600" y="4419600"/>
            <a:ext cx="2854123" cy="2105025"/>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838200" y="228600"/>
            <a:ext cx="6781800" cy="911225"/>
          </a:xfrm>
        </p:spPr>
        <p:txBody>
          <a:bodyPr/>
          <a:lstStyle/>
          <a:p>
            <a:pPr eaLnBrk="1" hangingPunct="1"/>
            <a:r>
              <a:rPr lang="en-US" altLang="zh-TW" dirty="0">
                <a:ea typeface="新細明體" pitchFamily="18" charset="-120"/>
              </a:rPr>
              <a:t>2001</a:t>
            </a:r>
            <a:endParaRPr lang="zh-TW" altLang="en-US" dirty="0">
              <a:ea typeface="新細明體" pitchFamily="18" charset="-120"/>
            </a:endParaRPr>
          </a:p>
        </p:txBody>
      </p:sp>
      <p:sp>
        <p:nvSpPr>
          <p:cNvPr id="12292" name="Rectangle 3"/>
          <p:cNvSpPr>
            <a:spLocks noGrp="1" noChangeArrowheads="1"/>
          </p:cNvSpPr>
          <p:nvPr>
            <p:ph idx="1"/>
          </p:nvPr>
        </p:nvSpPr>
        <p:spPr>
          <a:xfrm>
            <a:off x="304800" y="1219200"/>
            <a:ext cx="7315200" cy="3048000"/>
          </a:xfrm>
        </p:spPr>
        <p:txBody>
          <a:bodyPr>
            <a:normAutofit/>
          </a:bodyPr>
          <a:lstStyle/>
          <a:p>
            <a:r>
              <a:rPr lang="en-US" dirty="0"/>
              <a:t>Microsoft releases the Windows XP OS</a:t>
            </a:r>
          </a:p>
          <a:p>
            <a:pPr lvl="1"/>
            <a:r>
              <a:rPr lang="en-US" dirty="0"/>
              <a:t>XP version of Microsoft Office also is unveiled.</a:t>
            </a:r>
            <a:endParaRPr lang="en-US" dirty="0">
              <a:latin typeface="Arial" pitchFamily="34" charset="0"/>
              <a:cs typeface="Arial" pitchFamily="34" charset="0"/>
            </a:endParaRPr>
          </a:p>
          <a:p>
            <a:r>
              <a:rPr lang="en-US" dirty="0"/>
              <a:t>Several versions of recordable DVD discs and drives produced</a:t>
            </a:r>
          </a:p>
          <a:p>
            <a:pPr lvl="1"/>
            <a:r>
              <a:rPr lang="en-US" dirty="0"/>
              <a:t>DVD-R,  DVD+R, DVD-RAM</a:t>
            </a:r>
          </a:p>
        </p:txBody>
      </p:sp>
      <p:sp>
        <p:nvSpPr>
          <p:cNvPr id="6" name="Slide Number Placeholder 3"/>
          <p:cNvSpPr txBox="1">
            <a:spLocks/>
          </p:cNvSpPr>
          <p:nvPr/>
        </p:nvSpPr>
        <p:spPr bwMode="auto">
          <a:xfrm>
            <a:off x="5638800" y="6405562"/>
            <a:ext cx="2128838" cy="3762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A147E1F-7BB4-41CD-B102-3D0DDA38FA7B}" type="slidenum">
              <a:rPr kumimoji="0" lang="en-US" sz="12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mj-lt"/>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sz="12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n-ea"/>
              <a:cs typeface="+mn-cs"/>
            </a:endParaRPr>
          </a:p>
        </p:txBody>
      </p:sp>
      <p:pic>
        <p:nvPicPr>
          <p:cNvPr id="37890" name="Picture 2"/>
          <p:cNvPicPr>
            <a:picLocks noChangeAspect="1" noChangeArrowheads="1"/>
          </p:cNvPicPr>
          <p:nvPr/>
        </p:nvPicPr>
        <p:blipFill>
          <a:blip r:embed="rId2" cstate="print"/>
          <a:srcRect/>
          <a:stretch>
            <a:fillRect/>
          </a:stretch>
        </p:blipFill>
        <p:spPr bwMode="auto">
          <a:xfrm>
            <a:off x="1771650" y="4125686"/>
            <a:ext cx="2190750" cy="2503714"/>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838200" y="228600"/>
            <a:ext cx="6781800" cy="911225"/>
          </a:xfrm>
        </p:spPr>
        <p:txBody>
          <a:bodyPr/>
          <a:lstStyle/>
          <a:p>
            <a:pPr eaLnBrk="1" hangingPunct="1"/>
            <a:r>
              <a:rPr lang="en-US" altLang="zh-TW" dirty="0">
                <a:ea typeface="新細明體" pitchFamily="18" charset="-120"/>
              </a:rPr>
              <a:t>2001</a:t>
            </a:r>
            <a:endParaRPr lang="zh-TW" altLang="en-US" dirty="0">
              <a:ea typeface="新細明體" pitchFamily="18" charset="-120"/>
            </a:endParaRPr>
          </a:p>
        </p:txBody>
      </p:sp>
      <p:sp>
        <p:nvSpPr>
          <p:cNvPr id="12292" name="Rectangle 3"/>
          <p:cNvSpPr>
            <a:spLocks noGrp="1" noChangeArrowheads="1"/>
          </p:cNvSpPr>
          <p:nvPr>
            <p:ph idx="1"/>
          </p:nvPr>
        </p:nvSpPr>
        <p:spPr>
          <a:xfrm>
            <a:off x="304800" y="1219200"/>
            <a:ext cx="7315200" cy="2895600"/>
          </a:xfrm>
        </p:spPr>
        <p:txBody>
          <a:bodyPr>
            <a:normAutofit fontScale="92500" lnSpcReduction="10000"/>
          </a:bodyPr>
          <a:lstStyle/>
          <a:p>
            <a:r>
              <a:rPr lang="en-US" dirty="0"/>
              <a:t>Apple introduces OS X, a new OS  for Macintosh computers</a:t>
            </a:r>
          </a:p>
          <a:p>
            <a:pPr lvl="1"/>
            <a:r>
              <a:rPr lang="en-US" dirty="0"/>
              <a:t>based on BSD (Berkley Software Distribution) Unix with a beautiful graphical interface</a:t>
            </a:r>
          </a:p>
          <a:p>
            <a:r>
              <a:rPr lang="en-US" dirty="0"/>
              <a:t>Apple introduces the iPod</a:t>
            </a:r>
          </a:p>
          <a:p>
            <a:pPr lvl="1"/>
            <a:r>
              <a:rPr lang="en-US" dirty="0"/>
              <a:t>premier music player with a 5 GB internal hard disk that will store 1,000 CD-quality songs</a:t>
            </a:r>
          </a:p>
        </p:txBody>
      </p:sp>
      <p:sp>
        <p:nvSpPr>
          <p:cNvPr id="6" name="Slide Number Placeholder 3"/>
          <p:cNvSpPr txBox="1">
            <a:spLocks/>
          </p:cNvSpPr>
          <p:nvPr/>
        </p:nvSpPr>
        <p:spPr bwMode="auto">
          <a:xfrm>
            <a:off x="5638800" y="6405562"/>
            <a:ext cx="2128838" cy="3762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A147E1F-7BB4-41CD-B102-3D0DDA38FA7B}" type="slidenum">
              <a:rPr kumimoji="0" lang="en-US" sz="12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mj-lt"/>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sz="12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n-ea"/>
              <a:cs typeface="+mn-cs"/>
            </a:endParaRPr>
          </a:p>
        </p:txBody>
      </p:sp>
      <p:pic>
        <p:nvPicPr>
          <p:cNvPr id="38914" name="Picture 2"/>
          <p:cNvPicPr>
            <a:picLocks noChangeAspect="1" noChangeArrowheads="1"/>
          </p:cNvPicPr>
          <p:nvPr/>
        </p:nvPicPr>
        <p:blipFill>
          <a:blip r:embed="rId2" cstate="print"/>
          <a:stretch>
            <a:fillRect/>
          </a:stretch>
        </p:blipFill>
        <p:spPr bwMode="auto">
          <a:xfrm>
            <a:off x="2590800" y="3962400"/>
            <a:ext cx="2466224" cy="2743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p:cNvSpPr>
            <a:spLocks noGrp="1"/>
          </p:cNvSpPr>
          <p:nvPr>
            <p:ph type="sldNum" sz="quarter" idx="4294967295"/>
          </p:nvPr>
        </p:nvSpPr>
        <p:spPr bwMode="auto">
          <a:xfrm>
            <a:off x="5638800" y="6405562"/>
            <a:ext cx="2128838" cy="376238"/>
          </a:xfrm>
          <a:prstGeom prst="rect">
            <a:avLst/>
          </a:prstGeom>
          <a:noFill/>
          <a:ln>
            <a:miter lim="800000"/>
            <a:headEnd/>
            <a:tailEnd/>
          </a:ln>
        </p:spPr>
        <p:txBody>
          <a:bodyPr/>
          <a:lstStyle/>
          <a:p>
            <a:fld id="{0A147E1F-7BB4-41CD-B102-3D0DDA38FA7B}" type="slidenum">
              <a:rPr lang="en-US"/>
              <a:pPr/>
              <a:t>2</a:t>
            </a:fld>
            <a:endParaRPr lang="en-US" dirty="0"/>
          </a:p>
        </p:txBody>
      </p:sp>
      <p:sp>
        <p:nvSpPr>
          <p:cNvPr id="16387" name="Rectangle 1"/>
          <p:cNvSpPr>
            <a:spLocks noGrp="1" noChangeArrowheads="1"/>
          </p:cNvSpPr>
          <p:nvPr>
            <p:ph type="title" idx="4294967295"/>
          </p:nvPr>
        </p:nvSpPr>
        <p:spPr>
          <a:xfrm>
            <a:off x="914400" y="304800"/>
            <a:ext cx="8001000" cy="609600"/>
          </a:xfrm>
        </p:spPr>
        <p:txBody>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t>Last Lecture Summary</a:t>
            </a:r>
          </a:p>
        </p:txBody>
      </p:sp>
      <p:sp>
        <p:nvSpPr>
          <p:cNvPr id="5" name="Rectangle 3"/>
          <p:cNvSpPr>
            <a:spLocks noGrp="1" noChangeArrowheads="1"/>
          </p:cNvSpPr>
          <p:nvPr>
            <p:ph idx="1"/>
          </p:nvPr>
        </p:nvSpPr>
        <p:spPr>
          <a:xfrm>
            <a:off x="457200" y="1219200"/>
            <a:ext cx="7315200" cy="5105400"/>
          </a:xfrm>
        </p:spPr>
        <p:txBody>
          <a:bodyPr>
            <a:normAutofit lnSpcReduction="10000"/>
          </a:bodyPr>
          <a:lstStyle/>
          <a:p>
            <a:r>
              <a:rPr lang="en-US" dirty="0">
                <a:latin typeface="Arial" pitchFamily="34" charset="0"/>
                <a:cs typeface="Arial" pitchFamily="34" charset="0"/>
              </a:rPr>
              <a:t>Course Outline</a:t>
            </a:r>
          </a:p>
          <a:p>
            <a:endParaRPr lang="en-US" dirty="0">
              <a:latin typeface="Arial" pitchFamily="34" charset="0"/>
              <a:cs typeface="Arial" pitchFamily="34" charset="0"/>
            </a:endParaRPr>
          </a:p>
          <a:p>
            <a:r>
              <a:rPr lang="en-US" dirty="0">
                <a:latin typeface="Arial" pitchFamily="34" charset="0"/>
                <a:cs typeface="Arial" pitchFamily="34" charset="0"/>
              </a:rPr>
              <a:t>What is a computer?</a:t>
            </a:r>
          </a:p>
          <a:p>
            <a:endParaRPr lang="en-US" dirty="0">
              <a:latin typeface="Arial" pitchFamily="34" charset="0"/>
              <a:cs typeface="Arial" pitchFamily="34" charset="0"/>
            </a:endParaRPr>
          </a:p>
          <a:p>
            <a:r>
              <a:rPr lang="en-US" dirty="0">
                <a:latin typeface="Arial" pitchFamily="34" charset="0"/>
                <a:cs typeface="Arial" pitchFamily="34" charset="0"/>
              </a:rPr>
              <a:t>Comparison of Computer with Human</a:t>
            </a:r>
          </a:p>
          <a:p>
            <a:endParaRPr lang="en-US" dirty="0">
              <a:latin typeface="Arial" pitchFamily="34" charset="0"/>
              <a:cs typeface="Arial" pitchFamily="34" charset="0"/>
            </a:endParaRPr>
          </a:p>
          <a:p>
            <a:r>
              <a:rPr lang="en-US" dirty="0">
                <a:latin typeface="Arial" pitchFamily="34" charset="0"/>
                <a:cs typeface="Arial" pitchFamily="34" charset="0"/>
              </a:rPr>
              <a:t>History of Computers</a:t>
            </a:r>
          </a:p>
          <a:p>
            <a:endParaRPr lang="en-US" dirty="0">
              <a:latin typeface="Arial" pitchFamily="34" charset="0"/>
              <a:cs typeface="Arial" pitchFamily="34" charset="0"/>
            </a:endParaRPr>
          </a:p>
          <a:p>
            <a:r>
              <a:rPr lang="en-US" dirty="0">
                <a:latin typeface="Arial" pitchFamily="34" charset="0"/>
                <a:cs typeface="Arial" pitchFamily="34" charset="0"/>
              </a:rPr>
              <a:t>Developments in Microcomputers</a:t>
            </a:r>
          </a:p>
          <a:p>
            <a:pPr lvl="1"/>
            <a:r>
              <a:rPr lang="en-US" dirty="0">
                <a:latin typeface="Arial" pitchFamily="34" charset="0"/>
                <a:cs typeface="Arial" pitchFamily="34" charset="0"/>
              </a:rPr>
              <a:t>From 1965 to 1984</a:t>
            </a:r>
          </a:p>
          <a:p>
            <a:pPr lvl="1"/>
            <a:endParaRPr lang="en-US" dirty="0">
              <a:latin typeface="Arial" pitchFamily="34" charset="0"/>
              <a:cs typeface="Arial" pitchFamily="34"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838200" y="228600"/>
            <a:ext cx="6781800" cy="911225"/>
          </a:xfrm>
        </p:spPr>
        <p:txBody>
          <a:bodyPr/>
          <a:lstStyle/>
          <a:p>
            <a:pPr eaLnBrk="1" hangingPunct="1"/>
            <a:r>
              <a:rPr lang="en-US" altLang="zh-TW" dirty="0">
                <a:ea typeface="新細明體" pitchFamily="18" charset="-120"/>
              </a:rPr>
              <a:t>2002 Open Office</a:t>
            </a:r>
            <a:endParaRPr lang="zh-TW" altLang="en-US" dirty="0">
              <a:ea typeface="新細明體" pitchFamily="18" charset="-120"/>
            </a:endParaRPr>
          </a:p>
        </p:txBody>
      </p:sp>
      <p:sp>
        <p:nvSpPr>
          <p:cNvPr id="12292" name="Rectangle 3"/>
          <p:cNvSpPr>
            <a:spLocks noGrp="1" noChangeArrowheads="1"/>
          </p:cNvSpPr>
          <p:nvPr>
            <p:ph idx="1"/>
          </p:nvPr>
        </p:nvSpPr>
        <p:spPr>
          <a:xfrm>
            <a:off x="304800" y="1219200"/>
            <a:ext cx="7315200" cy="3352800"/>
          </a:xfrm>
        </p:spPr>
        <p:txBody>
          <a:bodyPr>
            <a:normAutofit fontScale="85000" lnSpcReduction="10000"/>
          </a:bodyPr>
          <a:lstStyle/>
          <a:p>
            <a:r>
              <a:rPr lang="en-US" dirty="0"/>
              <a:t>OpenOffice.org announces the release of OpenOffice.org 1.0, </a:t>
            </a:r>
          </a:p>
          <a:p>
            <a:pPr lvl="1"/>
            <a:r>
              <a:rPr lang="en-US" dirty="0"/>
              <a:t>A free, full-featured suite of productivity applications compatible with the file formats used by Microsoft Office and many other office suites. </a:t>
            </a:r>
          </a:p>
          <a:p>
            <a:pPr lvl="1"/>
            <a:r>
              <a:rPr lang="en-US" dirty="0"/>
              <a:t>An open-source alternative to expensive application suites</a:t>
            </a:r>
          </a:p>
          <a:p>
            <a:pPr lvl="1"/>
            <a:r>
              <a:rPr lang="en-US" dirty="0"/>
              <a:t>OpenOffice.org runs under Windows, Solaris, Linux, the Mac OS, and other operating systems.</a:t>
            </a:r>
            <a:endParaRPr lang="en-US" dirty="0">
              <a:latin typeface="Arial" pitchFamily="34" charset="0"/>
              <a:cs typeface="Arial" pitchFamily="34" charset="0"/>
            </a:endParaRPr>
          </a:p>
        </p:txBody>
      </p:sp>
      <p:sp>
        <p:nvSpPr>
          <p:cNvPr id="6" name="Slide Number Placeholder 3"/>
          <p:cNvSpPr txBox="1">
            <a:spLocks/>
          </p:cNvSpPr>
          <p:nvPr/>
        </p:nvSpPr>
        <p:spPr bwMode="auto">
          <a:xfrm>
            <a:off x="5638800" y="6405562"/>
            <a:ext cx="2128838" cy="3762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A147E1F-7BB4-41CD-B102-3D0DDA38FA7B}" type="slidenum">
              <a:rPr kumimoji="0" lang="en-US" sz="12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mj-lt"/>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sz="12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n-ea"/>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838200" y="228600"/>
            <a:ext cx="6781800" cy="911225"/>
          </a:xfrm>
        </p:spPr>
        <p:txBody>
          <a:bodyPr/>
          <a:lstStyle/>
          <a:p>
            <a:pPr eaLnBrk="1" hangingPunct="1"/>
            <a:r>
              <a:rPr lang="en-US" altLang="zh-TW" dirty="0">
                <a:ea typeface="新細明體" pitchFamily="18" charset="-120"/>
              </a:rPr>
              <a:t>2002</a:t>
            </a:r>
            <a:endParaRPr lang="zh-TW" altLang="en-US" dirty="0">
              <a:ea typeface="新細明體" pitchFamily="18" charset="-120"/>
            </a:endParaRPr>
          </a:p>
        </p:txBody>
      </p:sp>
      <p:sp>
        <p:nvSpPr>
          <p:cNvPr id="12292" name="Rectangle 3"/>
          <p:cNvSpPr>
            <a:spLocks noGrp="1" noChangeArrowheads="1"/>
          </p:cNvSpPr>
          <p:nvPr>
            <p:ph idx="1"/>
          </p:nvPr>
        </p:nvSpPr>
        <p:spPr>
          <a:xfrm>
            <a:off x="304800" y="1219200"/>
            <a:ext cx="7315200" cy="5181600"/>
          </a:xfrm>
        </p:spPr>
        <p:txBody>
          <a:bodyPr>
            <a:normAutofit lnSpcReduction="10000"/>
          </a:bodyPr>
          <a:lstStyle/>
          <a:p>
            <a:r>
              <a:rPr lang="en-US" dirty="0">
                <a:latin typeface="Arial" pitchFamily="34" charset="0"/>
                <a:cs typeface="Arial" pitchFamily="34" charset="0"/>
              </a:rPr>
              <a:t>Microsoft launches its .NET strategy</a:t>
            </a:r>
          </a:p>
          <a:p>
            <a:pPr lvl="1"/>
            <a:r>
              <a:rPr lang="en-US" dirty="0">
                <a:latin typeface="Arial" pitchFamily="34" charset="0"/>
                <a:cs typeface="Arial" pitchFamily="34" charset="0"/>
              </a:rPr>
              <a:t>New environment for development and running s/w applications featuring ease of use and web based services</a:t>
            </a:r>
          </a:p>
          <a:p>
            <a:r>
              <a:rPr lang="en-US" dirty="0">
                <a:latin typeface="Arial" pitchFamily="34" charset="0"/>
                <a:cs typeface="Arial" pitchFamily="34" charset="0"/>
              </a:rPr>
              <a:t>DVD writers begins to replace CD writers</a:t>
            </a:r>
          </a:p>
          <a:p>
            <a:pPr lvl="1"/>
            <a:r>
              <a:rPr lang="en-US" dirty="0">
                <a:latin typeface="Arial" pitchFamily="34" charset="0"/>
                <a:cs typeface="Arial" pitchFamily="34" charset="0"/>
              </a:rPr>
              <a:t>Digital Video cameras are introduced</a:t>
            </a:r>
          </a:p>
          <a:p>
            <a:r>
              <a:rPr lang="en-US" dirty="0">
                <a:latin typeface="Arial" pitchFamily="34" charset="0"/>
                <a:cs typeface="Arial" pitchFamily="34" charset="0"/>
              </a:rPr>
              <a:t> Tablet PC is introduced as next generation mobile PC</a:t>
            </a:r>
          </a:p>
          <a:p>
            <a:r>
              <a:rPr lang="en-US" dirty="0">
                <a:latin typeface="Arial" pitchFamily="34" charset="0"/>
                <a:cs typeface="Arial" pitchFamily="34" charset="0"/>
              </a:rPr>
              <a:t>Intel ships Pentium 4 chip with Hyper Threading (HT) technology, 3.06GHz</a:t>
            </a:r>
          </a:p>
        </p:txBody>
      </p:sp>
      <p:sp>
        <p:nvSpPr>
          <p:cNvPr id="6" name="Slide Number Placeholder 3"/>
          <p:cNvSpPr txBox="1">
            <a:spLocks/>
          </p:cNvSpPr>
          <p:nvPr/>
        </p:nvSpPr>
        <p:spPr bwMode="auto">
          <a:xfrm>
            <a:off x="5638800" y="6405562"/>
            <a:ext cx="2128838" cy="3762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A147E1F-7BB4-41CD-B102-3D0DDA38FA7B}" type="slidenum">
              <a:rPr kumimoji="0" lang="en-US" sz="12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mj-lt"/>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sz="12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n-ea"/>
              <a:cs typeface="+mn-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838200" y="228600"/>
            <a:ext cx="6781800" cy="911225"/>
          </a:xfrm>
        </p:spPr>
        <p:txBody>
          <a:bodyPr/>
          <a:lstStyle/>
          <a:p>
            <a:pPr eaLnBrk="1" hangingPunct="1"/>
            <a:r>
              <a:rPr lang="en-US" altLang="zh-TW" dirty="0">
                <a:ea typeface="新細明體" pitchFamily="18" charset="-120"/>
              </a:rPr>
              <a:t>2003</a:t>
            </a:r>
            <a:endParaRPr lang="zh-TW" altLang="en-US" dirty="0">
              <a:ea typeface="新細明體" pitchFamily="18" charset="-120"/>
            </a:endParaRPr>
          </a:p>
        </p:txBody>
      </p:sp>
      <p:sp>
        <p:nvSpPr>
          <p:cNvPr id="12292" name="Rectangle 3"/>
          <p:cNvSpPr>
            <a:spLocks noGrp="1" noChangeArrowheads="1"/>
          </p:cNvSpPr>
          <p:nvPr>
            <p:ph idx="1"/>
          </p:nvPr>
        </p:nvSpPr>
        <p:spPr>
          <a:xfrm>
            <a:off x="304800" y="1219200"/>
            <a:ext cx="7315200" cy="5181600"/>
          </a:xfrm>
        </p:spPr>
        <p:txBody>
          <a:bodyPr>
            <a:normAutofit/>
          </a:bodyPr>
          <a:lstStyle/>
          <a:p>
            <a:r>
              <a:rPr lang="en-US" dirty="0">
                <a:latin typeface="Arial" pitchFamily="34" charset="0"/>
                <a:cs typeface="Arial" pitchFamily="34" charset="0"/>
              </a:rPr>
              <a:t>Microsoft launches MS Office 2003</a:t>
            </a:r>
          </a:p>
          <a:p>
            <a:pPr lvl="1"/>
            <a:r>
              <a:rPr lang="en-US" sz="2400" dirty="0">
                <a:latin typeface="Arial" pitchFamily="34" charset="0"/>
                <a:cs typeface="Arial" pitchFamily="34" charset="0"/>
              </a:rPr>
              <a:t>More than 400 million people in 175 nations and 70 languages are using a version Office</a:t>
            </a:r>
          </a:p>
          <a:p>
            <a:r>
              <a:rPr lang="en-US" sz="2800" dirty="0">
                <a:latin typeface="Arial" pitchFamily="34" charset="0"/>
                <a:cs typeface="Arial" pitchFamily="34" charset="0"/>
              </a:rPr>
              <a:t>Latest OS include support for Wi-Fi (Wireless Fidelity) and Bluetooth standards</a:t>
            </a:r>
          </a:p>
          <a:p>
            <a:pPr lvl="1"/>
            <a:r>
              <a:rPr lang="en-US" sz="2400" dirty="0">
                <a:latin typeface="Arial" pitchFamily="34" charset="0"/>
                <a:cs typeface="Arial" pitchFamily="34" charset="0"/>
              </a:rPr>
              <a:t>Use of wireless keyboards, mouse devices, home networks and wireless internet access points become common</a:t>
            </a:r>
          </a:p>
          <a:p>
            <a:r>
              <a:rPr lang="en-US" sz="2800" dirty="0">
                <a:latin typeface="Arial" pitchFamily="34" charset="0"/>
                <a:cs typeface="Arial" pitchFamily="34" charset="0"/>
              </a:rPr>
              <a:t>Apple opens an online music store iTunes</a:t>
            </a:r>
          </a:p>
          <a:p>
            <a:pPr lvl="1"/>
            <a:r>
              <a:rPr lang="en-US" sz="2400" dirty="0"/>
              <a:t>Offering more than 200,000 titles at $0.99 each</a:t>
            </a:r>
            <a:endParaRPr lang="en-US" sz="7200" dirty="0">
              <a:latin typeface="Arial" pitchFamily="34" charset="0"/>
              <a:cs typeface="Arial" pitchFamily="34" charset="0"/>
            </a:endParaRPr>
          </a:p>
        </p:txBody>
      </p:sp>
      <p:sp>
        <p:nvSpPr>
          <p:cNvPr id="6" name="Slide Number Placeholder 3"/>
          <p:cNvSpPr txBox="1">
            <a:spLocks/>
          </p:cNvSpPr>
          <p:nvPr/>
        </p:nvSpPr>
        <p:spPr bwMode="auto">
          <a:xfrm>
            <a:off x="5638800" y="6405562"/>
            <a:ext cx="2128838" cy="3762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A147E1F-7BB4-41CD-B102-3D0DDA38FA7B}" type="slidenum">
              <a:rPr kumimoji="0" lang="en-US" sz="12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mj-lt"/>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sz="12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n-ea"/>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838200" y="228600"/>
            <a:ext cx="6781800" cy="911225"/>
          </a:xfrm>
        </p:spPr>
        <p:txBody>
          <a:bodyPr/>
          <a:lstStyle/>
          <a:p>
            <a:pPr eaLnBrk="1" hangingPunct="1"/>
            <a:r>
              <a:rPr lang="en-US" altLang="zh-TW" dirty="0">
                <a:ea typeface="新細明體" pitchFamily="18" charset="-120"/>
              </a:rPr>
              <a:t>2004</a:t>
            </a:r>
            <a:endParaRPr lang="zh-TW" altLang="en-US" dirty="0">
              <a:ea typeface="新細明體" pitchFamily="18" charset="-120"/>
            </a:endParaRPr>
          </a:p>
        </p:txBody>
      </p:sp>
      <p:sp>
        <p:nvSpPr>
          <p:cNvPr id="12292" name="Rectangle 3"/>
          <p:cNvSpPr>
            <a:spLocks noGrp="1" noChangeArrowheads="1"/>
          </p:cNvSpPr>
          <p:nvPr>
            <p:ph idx="1"/>
          </p:nvPr>
        </p:nvSpPr>
        <p:spPr>
          <a:xfrm>
            <a:off x="304800" y="1219200"/>
            <a:ext cx="7315200" cy="5181600"/>
          </a:xfrm>
        </p:spPr>
        <p:txBody>
          <a:bodyPr>
            <a:normAutofit lnSpcReduction="10000"/>
          </a:bodyPr>
          <a:lstStyle/>
          <a:p>
            <a:r>
              <a:rPr lang="en-US" dirty="0">
                <a:latin typeface="Arial" pitchFamily="34" charset="0"/>
                <a:cs typeface="Arial" pitchFamily="34" charset="0"/>
              </a:rPr>
              <a:t>Apple iTunes sold nearly 20 million songs</a:t>
            </a:r>
          </a:p>
          <a:p>
            <a:r>
              <a:rPr lang="en-US" dirty="0">
                <a:latin typeface="Arial" pitchFamily="34" charset="0"/>
                <a:cs typeface="Arial" pitchFamily="34" charset="0"/>
              </a:rPr>
              <a:t>USB Flash drives are produced</a:t>
            </a:r>
          </a:p>
          <a:p>
            <a:r>
              <a:rPr lang="en-US" dirty="0">
                <a:latin typeface="Arial" pitchFamily="34" charset="0"/>
                <a:cs typeface="Arial" pitchFamily="34" charset="0"/>
              </a:rPr>
              <a:t>Flat Panel LCD monitors</a:t>
            </a:r>
          </a:p>
          <a:p>
            <a:r>
              <a:rPr lang="en-US" dirty="0">
                <a:latin typeface="Arial" pitchFamily="34" charset="0"/>
                <a:cs typeface="Arial" pitchFamily="34" charset="0"/>
              </a:rPr>
              <a:t>Radio Frequency Identification(RFID) tags are introduced</a:t>
            </a:r>
          </a:p>
          <a:p>
            <a:r>
              <a:rPr lang="en-US" dirty="0">
                <a:latin typeface="Arial" pitchFamily="34" charset="0"/>
                <a:cs typeface="Arial" pitchFamily="34" charset="0"/>
              </a:rPr>
              <a:t>Smart Phones overtakes the PDA as the personal mobile device of choice.</a:t>
            </a:r>
          </a:p>
          <a:p>
            <a:r>
              <a:rPr lang="en-US" dirty="0">
                <a:latin typeface="Arial" pitchFamily="34" charset="0"/>
                <a:cs typeface="Arial" pitchFamily="34" charset="0"/>
              </a:rPr>
              <a:t>Apple Computer introduces iMac G5</a:t>
            </a:r>
          </a:p>
          <a:p>
            <a:pPr lvl="1"/>
            <a:r>
              <a:rPr lang="en-US" sz="2400" dirty="0">
                <a:latin typeface="Arial" pitchFamily="34" charset="0"/>
                <a:cs typeface="Arial" pitchFamily="34" charset="0"/>
              </a:rPr>
              <a:t>Computer display device contains the system unit</a:t>
            </a:r>
          </a:p>
        </p:txBody>
      </p:sp>
      <p:sp>
        <p:nvSpPr>
          <p:cNvPr id="6" name="Slide Number Placeholder 3"/>
          <p:cNvSpPr txBox="1">
            <a:spLocks/>
          </p:cNvSpPr>
          <p:nvPr/>
        </p:nvSpPr>
        <p:spPr bwMode="auto">
          <a:xfrm>
            <a:off x="5638800" y="6405562"/>
            <a:ext cx="2128838" cy="3762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A147E1F-7BB4-41CD-B102-3D0DDA38FA7B}" type="slidenum">
              <a:rPr kumimoji="0" lang="en-US" sz="12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mj-lt"/>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sz="12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n-ea"/>
              <a:cs typeface="+mn-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838200" y="228600"/>
            <a:ext cx="6781800" cy="911225"/>
          </a:xfrm>
        </p:spPr>
        <p:txBody>
          <a:bodyPr/>
          <a:lstStyle/>
          <a:p>
            <a:pPr eaLnBrk="1" hangingPunct="1"/>
            <a:r>
              <a:rPr lang="en-US" altLang="zh-TW" dirty="0">
                <a:ea typeface="新細明體" pitchFamily="18" charset="-120"/>
              </a:rPr>
              <a:t>2005</a:t>
            </a:r>
            <a:endParaRPr lang="zh-TW" altLang="en-US" dirty="0">
              <a:ea typeface="新細明體" pitchFamily="18" charset="-120"/>
            </a:endParaRPr>
          </a:p>
        </p:txBody>
      </p:sp>
      <p:sp>
        <p:nvSpPr>
          <p:cNvPr id="12292" name="Rectangle 3"/>
          <p:cNvSpPr>
            <a:spLocks noGrp="1" noChangeArrowheads="1"/>
          </p:cNvSpPr>
          <p:nvPr>
            <p:ph idx="1"/>
          </p:nvPr>
        </p:nvSpPr>
        <p:spPr>
          <a:xfrm>
            <a:off x="304800" y="1219200"/>
            <a:ext cx="7315200" cy="5181600"/>
          </a:xfrm>
        </p:spPr>
        <p:txBody>
          <a:bodyPr>
            <a:normAutofit/>
          </a:bodyPr>
          <a:lstStyle/>
          <a:p>
            <a:r>
              <a:rPr lang="en-US" dirty="0">
                <a:latin typeface="Arial" pitchFamily="34" charset="0"/>
                <a:cs typeface="Arial" pitchFamily="34" charset="0"/>
              </a:rPr>
              <a:t>Apple releases the latest version of iPod Portable</a:t>
            </a:r>
          </a:p>
          <a:p>
            <a:r>
              <a:rPr lang="en-US" dirty="0">
                <a:latin typeface="Arial" pitchFamily="34" charset="0"/>
                <a:cs typeface="Arial" pitchFamily="34" charset="0"/>
              </a:rPr>
              <a:t>Microsoft introduces Visual studio 2005</a:t>
            </a:r>
          </a:p>
          <a:p>
            <a:r>
              <a:rPr lang="en-US" dirty="0">
                <a:latin typeface="Arial" pitchFamily="34" charset="0"/>
                <a:cs typeface="Arial" pitchFamily="34" charset="0"/>
              </a:rPr>
              <a:t>Microsoft releases the Xbox 360 game console</a:t>
            </a:r>
          </a:p>
          <a:p>
            <a:r>
              <a:rPr lang="en-US" dirty="0">
                <a:latin typeface="Arial" pitchFamily="34" charset="0"/>
                <a:cs typeface="Arial" pitchFamily="34" charset="0"/>
              </a:rPr>
              <a:t>Blogging and podcasting become mainstream</a:t>
            </a:r>
          </a:p>
        </p:txBody>
      </p:sp>
      <p:sp>
        <p:nvSpPr>
          <p:cNvPr id="6" name="Slide Number Placeholder 3"/>
          <p:cNvSpPr txBox="1">
            <a:spLocks/>
          </p:cNvSpPr>
          <p:nvPr/>
        </p:nvSpPr>
        <p:spPr bwMode="auto">
          <a:xfrm>
            <a:off x="5638800" y="6405562"/>
            <a:ext cx="2128838" cy="3762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A147E1F-7BB4-41CD-B102-3D0DDA38FA7B}" type="slidenum">
              <a:rPr kumimoji="0" lang="en-US" sz="12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mj-lt"/>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sz="12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n-ea"/>
              <a:cs typeface="+mn-c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838200" y="228600"/>
            <a:ext cx="6781800" cy="911225"/>
          </a:xfrm>
        </p:spPr>
        <p:txBody>
          <a:bodyPr/>
          <a:lstStyle/>
          <a:p>
            <a:pPr eaLnBrk="1" hangingPunct="1"/>
            <a:r>
              <a:rPr lang="en-US" altLang="zh-TW" dirty="0">
                <a:ea typeface="新細明體" pitchFamily="18" charset="-120"/>
              </a:rPr>
              <a:t>2006</a:t>
            </a:r>
            <a:endParaRPr lang="zh-TW" altLang="en-US" dirty="0">
              <a:ea typeface="新細明體" pitchFamily="18" charset="-120"/>
            </a:endParaRPr>
          </a:p>
        </p:txBody>
      </p:sp>
      <p:sp>
        <p:nvSpPr>
          <p:cNvPr id="12292" name="Rectangle 3"/>
          <p:cNvSpPr>
            <a:spLocks noGrp="1" noChangeArrowheads="1"/>
          </p:cNvSpPr>
          <p:nvPr>
            <p:ph idx="1"/>
          </p:nvPr>
        </p:nvSpPr>
        <p:spPr>
          <a:xfrm>
            <a:off x="304800" y="1219200"/>
            <a:ext cx="7315200" cy="5181600"/>
          </a:xfrm>
        </p:spPr>
        <p:txBody>
          <a:bodyPr>
            <a:normAutofit fontScale="92500" lnSpcReduction="10000"/>
          </a:bodyPr>
          <a:lstStyle/>
          <a:p>
            <a:r>
              <a:rPr lang="en-US" dirty="0">
                <a:latin typeface="Arial" pitchFamily="34" charset="0"/>
                <a:cs typeface="Arial" pitchFamily="34" charset="0"/>
              </a:rPr>
              <a:t>Sony launches its PlayStation 3</a:t>
            </a:r>
          </a:p>
          <a:p>
            <a:r>
              <a:rPr lang="en-US" dirty="0">
                <a:latin typeface="Arial" pitchFamily="34" charset="0"/>
                <a:cs typeface="Arial" pitchFamily="34" charset="0"/>
              </a:rPr>
              <a:t>Google becomes the most used search engine capturing 54% of market share</a:t>
            </a:r>
          </a:p>
          <a:p>
            <a:r>
              <a:rPr lang="en-US" dirty="0">
                <a:latin typeface="Arial" pitchFamily="34" charset="0"/>
                <a:cs typeface="Arial" pitchFamily="34" charset="0"/>
              </a:rPr>
              <a:t>Intel introduces Core 2 Duo processor family</a:t>
            </a:r>
          </a:p>
          <a:p>
            <a:pPr lvl="1"/>
            <a:r>
              <a:rPr lang="en-US" dirty="0">
                <a:latin typeface="Arial" pitchFamily="34" charset="0"/>
                <a:cs typeface="Arial" pitchFamily="34" charset="0"/>
              </a:rPr>
              <a:t>Contains 291 million transistors</a:t>
            </a:r>
          </a:p>
          <a:p>
            <a:r>
              <a:rPr lang="en-US" dirty="0">
                <a:latin typeface="Arial" pitchFamily="34" charset="0"/>
                <a:cs typeface="Arial" pitchFamily="34" charset="0"/>
              </a:rPr>
              <a:t>Apple begins selling Macintosh computers with Intel microprocessors</a:t>
            </a:r>
          </a:p>
          <a:p>
            <a:r>
              <a:rPr lang="en-US" dirty="0">
                <a:latin typeface="Arial" pitchFamily="34" charset="0"/>
                <a:cs typeface="Arial" pitchFamily="34" charset="0"/>
              </a:rPr>
              <a:t>IBM produces the fastest supercomputer called Blue Gene/L</a:t>
            </a:r>
          </a:p>
          <a:p>
            <a:pPr lvl="1"/>
            <a:r>
              <a:rPr lang="en-US" dirty="0">
                <a:latin typeface="Arial" pitchFamily="34" charset="0"/>
                <a:cs typeface="Arial" pitchFamily="34" charset="0"/>
              </a:rPr>
              <a:t>Perform 28 trillion calculations in a blink of an eye i.e. about 1/10</a:t>
            </a:r>
            <a:r>
              <a:rPr lang="en-US" baseline="30000" dirty="0">
                <a:latin typeface="Arial" pitchFamily="34" charset="0"/>
                <a:cs typeface="Arial" pitchFamily="34" charset="0"/>
              </a:rPr>
              <a:t>th</a:t>
            </a:r>
            <a:r>
              <a:rPr lang="en-US" dirty="0">
                <a:latin typeface="Arial" pitchFamily="34" charset="0"/>
                <a:cs typeface="Arial" pitchFamily="34" charset="0"/>
              </a:rPr>
              <a:t> of a second</a:t>
            </a:r>
          </a:p>
        </p:txBody>
      </p:sp>
      <p:sp>
        <p:nvSpPr>
          <p:cNvPr id="6" name="Slide Number Placeholder 3"/>
          <p:cNvSpPr txBox="1">
            <a:spLocks/>
          </p:cNvSpPr>
          <p:nvPr/>
        </p:nvSpPr>
        <p:spPr bwMode="auto">
          <a:xfrm>
            <a:off x="5638800" y="6405562"/>
            <a:ext cx="2128838" cy="3762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A147E1F-7BB4-41CD-B102-3D0DDA38FA7B}" type="slidenum">
              <a:rPr kumimoji="0" lang="en-US" sz="12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mj-lt"/>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sz="12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n-ea"/>
              <a:cs typeface="+mn-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838200" y="228600"/>
            <a:ext cx="6781800" cy="911225"/>
          </a:xfrm>
        </p:spPr>
        <p:txBody>
          <a:bodyPr/>
          <a:lstStyle/>
          <a:p>
            <a:pPr eaLnBrk="1" hangingPunct="1"/>
            <a:r>
              <a:rPr lang="en-US" altLang="zh-TW" dirty="0">
                <a:ea typeface="新細明體" pitchFamily="18" charset="-120"/>
              </a:rPr>
              <a:t>2007</a:t>
            </a:r>
            <a:endParaRPr lang="zh-TW" altLang="en-US" dirty="0">
              <a:ea typeface="新細明體" pitchFamily="18" charset="-120"/>
            </a:endParaRPr>
          </a:p>
        </p:txBody>
      </p:sp>
      <p:sp>
        <p:nvSpPr>
          <p:cNvPr id="12292" name="Rectangle 3"/>
          <p:cNvSpPr>
            <a:spLocks noGrp="1" noChangeArrowheads="1"/>
          </p:cNvSpPr>
          <p:nvPr>
            <p:ph idx="1"/>
          </p:nvPr>
        </p:nvSpPr>
        <p:spPr>
          <a:xfrm>
            <a:off x="304800" y="1219200"/>
            <a:ext cx="7315200" cy="5029200"/>
          </a:xfrm>
        </p:spPr>
        <p:txBody>
          <a:bodyPr>
            <a:normAutofit fontScale="92500"/>
          </a:bodyPr>
          <a:lstStyle/>
          <a:p>
            <a:r>
              <a:rPr lang="en-US" dirty="0">
                <a:latin typeface="Arial" pitchFamily="34" charset="0"/>
                <a:cs typeface="Arial" pitchFamily="34" charset="0"/>
              </a:rPr>
              <a:t>Microsoft releases Office 2007 suite</a:t>
            </a:r>
          </a:p>
          <a:p>
            <a:r>
              <a:rPr lang="en-US" dirty="0">
                <a:latin typeface="Arial" pitchFamily="34" charset="0"/>
                <a:cs typeface="Arial" pitchFamily="34" charset="0"/>
              </a:rPr>
              <a:t>Microsoft Windows Vista OS is introduced.</a:t>
            </a:r>
          </a:p>
          <a:p>
            <a:r>
              <a:rPr lang="en-US" dirty="0" err="1">
                <a:latin typeface="Arial" pitchFamily="34" charset="0"/>
                <a:cs typeface="Arial" pitchFamily="34" charset="0"/>
              </a:rPr>
              <a:t>Blu</a:t>
            </a:r>
            <a:r>
              <a:rPr lang="en-US" dirty="0">
                <a:latin typeface="Arial" pitchFamily="34" charset="0"/>
                <a:cs typeface="Arial" pitchFamily="34" charset="0"/>
              </a:rPr>
              <a:t>-ray and HD DVD increase in popularity</a:t>
            </a:r>
          </a:p>
          <a:p>
            <a:r>
              <a:rPr lang="en-US" dirty="0">
                <a:latin typeface="Arial" pitchFamily="34" charset="0"/>
                <a:cs typeface="Arial" pitchFamily="34" charset="0"/>
              </a:rPr>
              <a:t>Intel introduces Core 2 Quad</a:t>
            </a:r>
          </a:p>
          <a:p>
            <a:pPr lvl="1"/>
            <a:r>
              <a:rPr lang="en-US" dirty="0">
                <a:latin typeface="Arial" pitchFamily="34" charset="0"/>
                <a:cs typeface="Arial" pitchFamily="34" charset="0"/>
              </a:rPr>
              <a:t>Four core processor made for dual processor servers and desktop computers</a:t>
            </a:r>
          </a:p>
          <a:p>
            <a:pPr lvl="1"/>
            <a:r>
              <a:rPr lang="en-US" dirty="0">
                <a:latin typeface="Arial" pitchFamily="34" charset="0"/>
                <a:cs typeface="Arial" pitchFamily="34" charset="0"/>
              </a:rPr>
              <a:t>Larger number of cores allows for more energy-efficient performance</a:t>
            </a:r>
          </a:p>
          <a:p>
            <a:r>
              <a:rPr lang="en-US" dirty="0">
                <a:latin typeface="Arial" pitchFamily="34" charset="0"/>
                <a:cs typeface="Arial" pitchFamily="34" charset="0"/>
              </a:rPr>
              <a:t>Apple introduced </a:t>
            </a:r>
            <a:r>
              <a:rPr lang="en-US" dirty="0" err="1">
                <a:latin typeface="Arial" pitchFamily="34" charset="0"/>
                <a:cs typeface="Arial" pitchFamily="34" charset="0"/>
              </a:rPr>
              <a:t>iPhone</a:t>
            </a:r>
            <a:r>
              <a:rPr lang="en-US" dirty="0">
                <a:latin typeface="Arial" pitchFamily="34" charset="0"/>
                <a:cs typeface="Arial" pitchFamily="34" charset="0"/>
              </a:rPr>
              <a:t> and sells 270,000 phones in first 2 days</a:t>
            </a:r>
          </a:p>
        </p:txBody>
      </p:sp>
      <p:sp>
        <p:nvSpPr>
          <p:cNvPr id="6" name="Slide Number Placeholder 3"/>
          <p:cNvSpPr txBox="1">
            <a:spLocks/>
          </p:cNvSpPr>
          <p:nvPr/>
        </p:nvSpPr>
        <p:spPr bwMode="auto">
          <a:xfrm>
            <a:off x="5638800" y="6405562"/>
            <a:ext cx="2128838" cy="3762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A147E1F-7BB4-41CD-B102-3D0DDA38FA7B}" type="slidenum">
              <a:rPr kumimoji="0" lang="en-US" sz="12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mj-lt"/>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sz="12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n-ea"/>
              <a:cs typeface="+mn-c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838200" y="228600"/>
            <a:ext cx="6781800" cy="911225"/>
          </a:xfrm>
        </p:spPr>
        <p:txBody>
          <a:bodyPr/>
          <a:lstStyle/>
          <a:p>
            <a:pPr eaLnBrk="1" hangingPunct="1"/>
            <a:r>
              <a:rPr lang="en-US" altLang="zh-TW" dirty="0">
                <a:ea typeface="新細明體" pitchFamily="18" charset="-120"/>
              </a:rPr>
              <a:t>2008</a:t>
            </a:r>
            <a:endParaRPr lang="zh-TW" altLang="en-US" dirty="0">
              <a:ea typeface="新細明體" pitchFamily="18" charset="-120"/>
            </a:endParaRPr>
          </a:p>
        </p:txBody>
      </p:sp>
      <p:sp>
        <p:nvSpPr>
          <p:cNvPr id="12292" name="Rectangle 3"/>
          <p:cNvSpPr>
            <a:spLocks noGrp="1" noChangeArrowheads="1"/>
          </p:cNvSpPr>
          <p:nvPr>
            <p:ph idx="1"/>
          </p:nvPr>
        </p:nvSpPr>
        <p:spPr>
          <a:xfrm>
            <a:off x="304800" y="1219200"/>
            <a:ext cx="7315200" cy="5334000"/>
          </a:xfrm>
        </p:spPr>
        <p:txBody>
          <a:bodyPr>
            <a:normAutofit fontScale="92500" lnSpcReduction="10000"/>
          </a:bodyPr>
          <a:lstStyle/>
          <a:p>
            <a:r>
              <a:rPr lang="en-US" dirty="0">
                <a:latin typeface="Arial" pitchFamily="34" charset="0"/>
                <a:cs typeface="Arial" pitchFamily="34" charset="0"/>
              </a:rPr>
              <a:t>Microsoft introduces Windows server 2008</a:t>
            </a:r>
          </a:p>
          <a:p>
            <a:pPr lvl="1"/>
            <a:r>
              <a:rPr lang="en-US" dirty="0">
                <a:latin typeface="Arial" pitchFamily="34" charset="0"/>
                <a:cs typeface="Arial" pitchFamily="34" charset="0"/>
              </a:rPr>
              <a:t>Successor to Windows server 2003</a:t>
            </a:r>
          </a:p>
          <a:p>
            <a:r>
              <a:rPr lang="en-US" dirty="0">
                <a:latin typeface="Arial" pitchFamily="34" charset="0"/>
                <a:cs typeface="Arial" pitchFamily="34" charset="0"/>
              </a:rPr>
              <a:t>Online social networks continue to grow in popularity</a:t>
            </a:r>
          </a:p>
          <a:p>
            <a:pPr lvl="1"/>
            <a:r>
              <a:rPr lang="en-US" dirty="0">
                <a:latin typeface="Arial" pitchFamily="34" charset="0"/>
                <a:cs typeface="Arial" pitchFamily="34" charset="0"/>
              </a:rPr>
              <a:t>MySpace, </a:t>
            </a:r>
            <a:r>
              <a:rPr lang="en-US" dirty="0" err="1">
                <a:latin typeface="Arial" pitchFamily="34" charset="0"/>
                <a:cs typeface="Arial" pitchFamily="34" charset="0"/>
              </a:rPr>
              <a:t>Facebook</a:t>
            </a:r>
            <a:r>
              <a:rPr lang="en-US" dirty="0">
                <a:latin typeface="Arial" pitchFamily="34" charset="0"/>
                <a:cs typeface="Arial" pitchFamily="34" charset="0"/>
              </a:rPr>
              <a:t> and Twitter are the most widely used</a:t>
            </a:r>
          </a:p>
          <a:p>
            <a:pPr lvl="1"/>
            <a:r>
              <a:rPr lang="en-US" dirty="0">
                <a:latin typeface="Arial" pitchFamily="34" charset="0"/>
                <a:cs typeface="Arial" pitchFamily="34" charset="0"/>
              </a:rPr>
              <a:t>Combined social networking Websites total almost 1 billion users</a:t>
            </a:r>
          </a:p>
          <a:p>
            <a:r>
              <a:rPr lang="en-US" dirty="0">
                <a:latin typeface="Arial" pitchFamily="34" charset="0"/>
                <a:cs typeface="Arial" pitchFamily="34" charset="0"/>
              </a:rPr>
              <a:t>YouTube continues to gain users</a:t>
            </a:r>
          </a:p>
          <a:p>
            <a:r>
              <a:rPr lang="en-US" dirty="0" err="1">
                <a:latin typeface="Arial" pitchFamily="34" charset="0"/>
                <a:cs typeface="Arial" pitchFamily="34" charset="0"/>
              </a:rPr>
              <a:t>WiMAX</a:t>
            </a:r>
            <a:r>
              <a:rPr lang="en-US" dirty="0">
                <a:latin typeface="Arial" pitchFamily="34" charset="0"/>
                <a:cs typeface="Arial" pitchFamily="34" charset="0"/>
              </a:rPr>
              <a:t> goes live</a:t>
            </a:r>
          </a:p>
          <a:p>
            <a:pPr lvl="1"/>
            <a:r>
              <a:rPr lang="en-US" dirty="0">
                <a:latin typeface="Arial" pitchFamily="34" charset="0"/>
                <a:cs typeface="Arial" pitchFamily="34" charset="0"/>
              </a:rPr>
              <a:t>Capability to access video, music, voice and video calls wherever and whenever desired</a:t>
            </a:r>
          </a:p>
          <a:p>
            <a:pPr lvl="1"/>
            <a:r>
              <a:rPr lang="en-US" dirty="0">
                <a:latin typeface="Arial" pitchFamily="34" charset="0"/>
                <a:cs typeface="Arial" pitchFamily="34" charset="0"/>
              </a:rPr>
              <a:t>Average download speeds between 2-4 Mbps</a:t>
            </a:r>
          </a:p>
        </p:txBody>
      </p:sp>
      <p:sp>
        <p:nvSpPr>
          <p:cNvPr id="6" name="Slide Number Placeholder 3"/>
          <p:cNvSpPr txBox="1">
            <a:spLocks/>
          </p:cNvSpPr>
          <p:nvPr/>
        </p:nvSpPr>
        <p:spPr bwMode="auto">
          <a:xfrm>
            <a:off x="5638800" y="6405562"/>
            <a:ext cx="2128838" cy="3762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A147E1F-7BB4-41CD-B102-3D0DDA38FA7B}" type="slidenum">
              <a:rPr kumimoji="0" lang="en-US" sz="12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mj-lt"/>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sz="12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n-ea"/>
              <a:cs typeface="+mn-c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pPr eaLnBrk="1" hangingPunct="1"/>
            <a:r>
              <a:rPr lang="en-US" altLang="zh-TW" dirty="0">
                <a:ea typeface="新細明體" pitchFamily="18" charset="-120"/>
              </a:rPr>
              <a:t>Computers for Individual Use</a:t>
            </a:r>
            <a:endParaRPr lang="zh-TW" altLang="en-US" dirty="0">
              <a:ea typeface="新細明體" pitchFamily="18" charset="-120"/>
            </a:endParaRPr>
          </a:p>
        </p:txBody>
      </p:sp>
      <p:sp>
        <p:nvSpPr>
          <p:cNvPr id="13316" name="Rectangle 3"/>
          <p:cNvSpPr>
            <a:spLocks noGrp="1" noChangeArrowheads="1"/>
          </p:cNvSpPr>
          <p:nvPr>
            <p:ph idx="1"/>
          </p:nvPr>
        </p:nvSpPr>
        <p:spPr/>
        <p:txBody>
          <a:bodyPr/>
          <a:lstStyle/>
          <a:p>
            <a:pPr eaLnBrk="1" hangingPunct="1"/>
            <a:r>
              <a:rPr lang="en-US" altLang="zh-TW" dirty="0">
                <a:ea typeface="新細明體" pitchFamily="18" charset="-120"/>
              </a:rPr>
              <a:t>Computers can </a:t>
            </a:r>
          </a:p>
          <a:p>
            <a:pPr eaLnBrk="1" hangingPunct="1">
              <a:buFontTx/>
              <a:buNone/>
            </a:pPr>
            <a:r>
              <a:rPr lang="en-US" altLang="zh-TW" dirty="0">
                <a:ea typeface="新細明體" pitchFamily="18" charset="-120"/>
              </a:rPr>
              <a:t>   be shared by </a:t>
            </a:r>
          </a:p>
          <a:p>
            <a:pPr eaLnBrk="1" hangingPunct="1">
              <a:buFontTx/>
              <a:buNone/>
            </a:pPr>
            <a:r>
              <a:rPr lang="en-US" altLang="zh-TW" dirty="0">
                <a:ea typeface="新細明體" pitchFamily="18" charset="-120"/>
              </a:rPr>
              <a:t>   multiple users </a:t>
            </a:r>
          </a:p>
          <a:p>
            <a:pPr eaLnBrk="1" hangingPunct="1">
              <a:buFontTx/>
              <a:buNone/>
            </a:pPr>
            <a:r>
              <a:rPr lang="en-US" altLang="zh-TW" dirty="0">
                <a:ea typeface="新細明體" pitchFamily="18" charset="-120"/>
              </a:rPr>
              <a:t>   but can be used </a:t>
            </a:r>
          </a:p>
          <a:p>
            <a:pPr eaLnBrk="1" hangingPunct="1">
              <a:buFontTx/>
              <a:buNone/>
            </a:pPr>
            <a:r>
              <a:rPr lang="en-US" altLang="zh-TW" dirty="0">
                <a:ea typeface="新細明體" pitchFamily="18" charset="-120"/>
              </a:rPr>
              <a:t>   by only one </a:t>
            </a:r>
          </a:p>
          <a:p>
            <a:pPr eaLnBrk="1" hangingPunct="1">
              <a:buFontTx/>
              <a:buNone/>
            </a:pPr>
            <a:r>
              <a:rPr lang="en-US" altLang="zh-TW" dirty="0">
                <a:ea typeface="新細明體" pitchFamily="18" charset="-120"/>
              </a:rPr>
              <a:t>   person at a time.</a:t>
            </a:r>
          </a:p>
        </p:txBody>
      </p:sp>
      <p:sp>
        <p:nvSpPr>
          <p:cNvPr id="13314" name="Slide Number Placeholder 3"/>
          <p:cNvSpPr>
            <a:spLocks noGrp="1"/>
          </p:cNvSpPr>
          <p:nvPr>
            <p:ph type="sldNum" sz="quarter" idx="12"/>
          </p:nvPr>
        </p:nvSpPr>
        <p:spPr>
          <a:noFill/>
        </p:spPr>
        <p:txBody>
          <a:bodyPr/>
          <a:lstStyle/>
          <a:p>
            <a:fld id="{96472615-7A27-47A3-B7AD-16FF6402521C}" type="slidenum">
              <a:rPr lang="en-US" altLang="zh-TW" smtClean="0">
                <a:latin typeface="Arial" pitchFamily="34" charset="0"/>
              </a:rPr>
              <a:pPr/>
              <a:t>28</a:t>
            </a:fld>
            <a:endParaRPr lang="en-US" altLang="zh-TW" dirty="0">
              <a:latin typeface="Arial" pitchFamily="34" charset="0"/>
            </a:endParaRPr>
          </a:p>
        </p:txBody>
      </p:sp>
      <p:pic>
        <p:nvPicPr>
          <p:cNvPr id="13317" name="Picture 4" descr="04"/>
          <p:cNvPicPr>
            <a:picLocks noChangeAspect="1" noChangeArrowheads="1"/>
          </p:cNvPicPr>
          <p:nvPr/>
        </p:nvPicPr>
        <p:blipFill>
          <a:blip r:embed="rId2" cstate="print"/>
          <a:srcRect/>
          <a:stretch>
            <a:fillRect/>
          </a:stretch>
        </p:blipFill>
        <p:spPr bwMode="auto">
          <a:xfrm>
            <a:off x="4648200" y="1219200"/>
            <a:ext cx="4267200" cy="4189413"/>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pPr eaLnBrk="1" hangingPunct="1"/>
            <a:r>
              <a:rPr lang="en-US" altLang="zh-TW" dirty="0">
                <a:ea typeface="新細明體" pitchFamily="18" charset="-120"/>
              </a:rPr>
              <a:t>Computers for Individual Use</a:t>
            </a:r>
            <a:endParaRPr lang="zh-TW" altLang="en-US" dirty="0">
              <a:ea typeface="新細明體" pitchFamily="18" charset="-120"/>
            </a:endParaRPr>
          </a:p>
        </p:txBody>
      </p:sp>
      <p:sp>
        <p:nvSpPr>
          <p:cNvPr id="13316" name="Rectangle 3"/>
          <p:cNvSpPr>
            <a:spLocks noGrp="1" noChangeArrowheads="1"/>
          </p:cNvSpPr>
          <p:nvPr>
            <p:ph idx="1"/>
          </p:nvPr>
        </p:nvSpPr>
        <p:spPr/>
        <p:txBody>
          <a:bodyPr/>
          <a:lstStyle/>
          <a:p>
            <a:pPr eaLnBrk="1" hangingPunct="1"/>
            <a:r>
              <a:rPr lang="en-US" altLang="zh-TW" dirty="0">
                <a:ea typeface="新細明體" pitchFamily="18" charset="-120"/>
              </a:rPr>
              <a:t>Six primary types of Personal Computers (PCs)</a:t>
            </a:r>
          </a:p>
          <a:p>
            <a:pPr lvl="1"/>
            <a:r>
              <a:rPr lang="en-US" altLang="zh-TW" dirty="0">
                <a:ea typeface="新細明體" pitchFamily="18" charset="-120"/>
              </a:rPr>
              <a:t>Desktop computers</a:t>
            </a:r>
          </a:p>
          <a:p>
            <a:pPr lvl="1"/>
            <a:r>
              <a:rPr lang="en-US" altLang="zh-TW" dirty="0">
                <a:ea typeface="新細明體" pitchFamily="18" charset="-120"/>
              </a:rPr>
              <a:t>Workstations</a:t>
            </a:r>
          </a:p>
          <a:p>
            <a:pPr lvl="1"/>
            <a:r>
              <a:rPr lang="en-US" altLang="zh-TW" dirty="0">
                <a:ea typeface="新細明體" pitchFamily="18" charset="-120"/>
              </a:rPr>
              <a:t>Notebook computers</a:t>
            </a:r>
          </a:p>
          <a:p>
            <a:pPr lvl="1"/>
            <a:r>
              <a:rPr lang="en-US" altLang="zh-TW" dirty="0">
                <a:ea typeface="新細明體" pitchFamily="18" charset="-120"/>
              </a:rPr>
              <a:t>Tablet Computers</a:t>
            </a:r>
          </a:p>
          <a:p>
            <a:pPr lvl="1"/>
            <a:r>
              <a:rPr lang="en-US" altLang="zh-TW" dirty="0">
                <a:ea typeface="新細明體" pitchFamily="18" charset="-120"/>
              </a:rPr>
              <a:t>Handheld computers</a:t>
            </a:r>
          </a:p>
          <a:p>
            <a:pPr lvl="1"/>
            <a:r>
              <a:rPr lang="en-US" altLang="zh-TW" dirty="0">
                <a:ea typeface="新細明體" pitchFamily="18" charset="-120"/>
              </a:rPr>
              <a:t>Smart Phones</a:t>
            </a:r>
          </a:p>
        </p:txBody>
      </p:sp>
      <p:sp>
        <p:nvSpPr>
          <p:cNvPr id="13314" name="Slide Number Placeholder 3"/>
          <p:cNvSpPr>
            <a:spLocks noGrp="1"/>
          </p:cNvSpPr>
          <p:nvPr>
            <p:ph type="sldNum" sz="quarter" idx="12"/>
          </p:nvPr>
        </p:nvSpPr>
        <p:spPr>
          <a:noFill/>
        </p:spPr>
        <p:txBody>
          <a:bodyPr/>
          <a:lstStyle/>
          <a:p>
            <a:fld id="{96472615-7A27-47A3-B7AD-16FF6402521C}" type="slidenum">
              <a:rPr lang="en-US" altLang="zh-TW" smtClean="0">
                <a:latin typeface="Arial" pitchFamily="34" charset="0"/>
              </a:rPr>
              <a:pPr/>
              <a:t>29</a:t>
            </a:fld>
            <a:endParaRPr lang="en-US" altLang="zh-TW" dirty="0">
              <a:latin typeface="Arial"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838200" y="228600"/>
            <a:ext cx="6781800" cy="911225"/>
          </a:xfrm>
        </p:spPr>
        <p:txBody>
          <a:bodyPr/>
          <a:lstStyle/>
          <a:p>
            <a:pPr eaLnBrk="1" hangingPunct="1"/>
            <a:r>
              <a:rPr lang="en-US" altLang="zh-TW" dirty="0">
                <a:ea typeface="新細明體" pitchFamily="18" charset="-120"/>
              </a:rPr>
              <a:t>First Laptop Computer</a:t>
            </a:r>
            <a:endParaRPr lang="zh-TW" altLang="en-US" dirty="0">
              <a:ea typeface="新細明體" pitchFamily="18" charset="-120"/>
            </a:endParaRPr>
          </a:p>
        </p:txBody>
      </p:sp>
      <p:sp>
        <p:nvSpPr>
          <p:cNvPr id="12292" name="Rectangle 3"/>
          <p:cNvSpPr>
            <a:spLocks noGrp="1" noChangeArrowheads="1"/>
          </p:cNvSpPr>
          <p:nvPr>
            <p:ph idx="1"/>
          </p:nvPr>
        </p:nvSpPr>
        <p:spPr>
          <a:xfrm>
            <a:off x="304800" y="1219200"/>
            <a:ext cx="7315200" cy="2057400"/>
          </a:xfrm>
        </p:spPr>
        <p:txBody>
          <a:bodyPr>
            <a:normAutofit/>
          </a:bodyPr>
          <a:lstStyle/>
          <a:p>
            <a:r>
              <a:rPr lang="en-US" dirty="0">
                <a:latin typeface="Arial" pitchFamily="34" charset="0"/>
                <a:cs typeface="Arial" pitchFamily="34" charset="0"/>
              </a:rPr>
              <a:t>1986 IBM delivers the PC convertible, IBM’s first laptop computer and the first Intel-based computer with a 3.5-inch floppy disk drive.</a:t>
            </a:r>
          </a:p>
        </p:txBody>
      </p:sp>
      <p:pic>
        <p:nvPicPr>
          <p:cNvPr id="40962" name="Picture 2"/>
          <p:cNvPicPr>
            <a:picLocks noChangeAspect="1" noChangeArrowheads="1"/>
          </p:cNvPicPr>
          <p:nvPr/>
        </p:nvPicPr>
        <p:blipFill>
          <a:blip r:embed="rId2" cstate="print"/>
          <a:srcRect/>
          <a:stretch>
            <a:fillRect/>
          </a:stretch>
        </p:blipFill>
        <p:spPr bwMode="auto">
          <a:xfrm>
            <a:off x="1676400" y="3429000"/>
            <a:ext cx="3886200" cy="3208374"/>
          </a:xfrm>
          <a:prstGeom prst="rect">
            <a:avLst/>
          </a:prstGeom>
          <a:noFill/>
          <a:ln w="9525">
            <a:noFill/>
            <a:miter lim="800000"/>
            <a:headEnd/>
            <a:tailEnd/>
          </a:ln>
        </p:spPr>
      </p:pic>
      <p:sp>
        <p:nvSpPr>
          <p:cNvPr id="6" name="Slide Number Placeholder 3"/>
          <p:cNvSpPr txBox="1">
            <a:spLocks/>
          </p:cNvSpPr>
          <p:nvPr/>
        </p:nvSpPr>
        <p:spPr bwMode="auto">
          <a:xfrm>
            <a:off x="5715000" y="6405562"/>
            <a:ext cx="2128838" cy="3762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A147E1F-7BB4-41CD-B102-3D0DDA38FA7B}" type="slidenum">
              <a:rPr kumimoji="0" lang="en-US" sz="12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mj-lt"/>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sz="12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n-ea"/>
              <a:cs typeface="+mn-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p:txBody>
          <a:bodyPr/>
          <a:lstStyle/>
          <a:p>
            <a:pPr eaLnBrk="1" hangingPunct="1"/>
            <a:r>
              <a:rPr lang="en-US" altLang="zh-TW">
                <a:ea typeface="新細明體" pitchFamily="18" charset="-120"/>
              </a:rPr>
              <a:t>Computers for Individual Use</a:t>
            </a:r>
            <a:endParaRPr lang="zh-TW" altLang="en-US">
              <a:ea typeface="新細明體" pitchFamily="18" charset="-120"/>
            </a:endParaRPr>
          </a:p>
        </p:txBody>
      </p:sp>
      <p:sp>
        <p:nvSpPr>
          <p:cNvPr id="14340" name="Rectangle 3"/>
          <p:cNvSpPr>
            <a:spLocks noGrp="1" noChangeArrowheads="1"/>
          </p:cNvSpPr>
          <p:nvPr>
            <p:ph idx="1"/>
          </p:nvPr>
        </p:nvSpPr>
        <p:spPr/>
        <p:txBody>
          <a:bodyPr/>
          <a:lstStyle/>
          <a:p>
            <a:pPr eaLnBrk="1" hangingPunct="1"/>
            <a:r>
              <a:rPr lang="en-US" altLang="zh-TW">
                <a:ea typeface="新細明體" pitchFamily="18" charset="-120"/>
              </a:rPr>
              <a:t>Although PCs are used by individuals,</a:t>
            </a:r>
          </a:p>
          <a:p>
            <a:pPr eaLnBrk="1" hangingPunct="1">
              <a:buFontTx/>
              <a:buNone/>
            </a:pPr>
            <a:r>
              <a:rPr lang="en-US" altLang="zh-TW">
                <a:ea typeface="新細明體" pitchFamily="18" charset="-120"/>
              </a:rPr>
              <a:t>   they also can be connected together to create networks.</a:t>
            </a:r>
          </a:p>
        </p:txBody>
      </p:sp>
      <p:sp>
        <p:nvSpPr>
          <p:cNvPr id="14338" name="Slide Number Placeholder 3"/>
          <p:cNvSpPr>
            <a:spLocks noGrp="1"/>
          </p:cNvSpPr>
          <p:nvPr>
            <p:ph type="sldNum" sz="quarter" idx="12"/>
          </p:nvPr>
        </p:nvSpPr>
        <p:spPr>
          <a:noFill/>
        </p:spPr>
        <p:txBody>
          <a:bodyPr/>
          <a:lstStyle/>
          <a:p>
            <a:fld id="{000274F2-04B6-4777-B64D-466E91A24DD9}" type="slidenum">
              <a:rPr lang="en-US" altLang="zh-TW" smtClean="0">
                <a:latin typeface="Arial" pitchFamily="34" charset="0"/>
              </a:rPr>
              <a:pPr/>
              <a:t>30</a:t>
            </a:fld>
            <a:endParaRPr lang="en-US" altLang="zh-TW" dirty="0">
              <a:latin typeface="Arial" pitchFamily="34" charset="0"/>
            </a:endParaRPr>
          </a:p>
        </p:txBody>
      </p:sp>
      <p:pic>
        <p:nvPicPr>
          <p:cNvPr id="14341" name="Picture 4" descr="05"/>
          <p:cNvPicPr>
            <a:picLocks noChangeAspect="1" noChangeArrowheads="1"/>
          </p:cNvPicPr>
          <p:nvPr/>
        </p:nvPicPr>
        <p:blipFill>
          <a:blip r:embed="rId3" cstate="print"/>
          <a:srcRect/>
          <a:stretch>
            <a:fillRect/>
          </a:stretch>
        </p:blipFill>
        <p:spPr bwMode="auto">
          <a:xfrm>
            <a:off x="457200" y="2819400"/>
            <a:ext cx="6677378" cy="3467100"/>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pPr eaLnBrk="1" hangingPunct="1"/>
            <a:r>
              <a:rPr lang="en-US" altLang="zh-TW" dirty="0">
                <a:ea typeface="新細明體" pitchFamily="18" charset="-120"/>
              </a:rPr>
              <a:t>Desktop Computers</a:t>
            </a:r>
          </a:p>
        </p:txBody>
      </p:sp>
      <p:sp>
        <p:nvSpPr>
          <p:cNvPr id="15364" name="Rectangle 3"/>
          <p:cNvSpPr>
            <a:spLocks noGrp="1" noChangeArrowheads="1"/>
          </p:cNvSpPr>
          <p:nvPr>
            <p:ph idx="1"/>
          </p:nvPr>
        </p:nvSpPr>
        <p:spPr/>
        <p:txBody>
          <a:bodyPr/>
          <a:lstStyle/>
          <a:p>
            <a:pPr lvl="1" eaLnBrk="1" hangingPunct="1"/>
            <a:r>
              <a:rPr lang="en-US" altLang="zh-TW" dirty="0">
                <a:ea typeface="新細明體" pitchFamily="18" charset="-120"/>
              </a:rPr>
              <a:t>The most common type of computer</a:t>
            </a:r>
          </a:p>
          <a:p>
            <a:pPr lvl="1" eaLnBrk="1" hangingPunct="1"/>
            <a:r>
              <a:rPr lang="en-US" altLang="zh-TW" dirty="0">
                <a:ea typeface="新細明體" pitchFamily="18" charset="-120"/>
              </a:rPr>
              <a:t>Sits on the desk or floor</a:t>
            </a:r>
          </a:p>
          <a:p>
            <a:pPr lvl="1" eaLnBrk="1" hangingPunct="1"/>
            <a:r>
              <a:rPr lang="en-US" altLang="zh-TW" dirty="0">
                <a:ea typeface="新細明體" pitchFamily="18" charset="-120"/>
              </a:rPr>
              <a:t>Performs a variety of tasks</a:t>
            </a:r>
          </a:p>
          <a:p>
            <a:pPr lvl="1" eaLnBrk="1" hangingPunct="1"/>
            <a:r>
              <a:rPr lang="en-US" altLang="zh-TW" dirty="0">
                <a:ea typeface="新細明體" pitchFamily="18" charset="-120"/>
              </a:rPr>
              <a:t>You see all around you in schools, home and offices</a:t>
            </a:r>
          </a:p>
          <a:p>
            <a:pPr lvl="1" eaLnBrk="1" hangingPunct="1"/>
            <a:endParaRPr lang="en-US" altLang="zh-TW" dirty="0">
              <a:ea typeface="新細明體" pitchFamily="18" charset="-120"/>
            </a:endParaRPr>
          </a:p>
        </p:txBody>
      </p:sp>
      <p:sp>
        <p:nvSpPr>
          <p:cNvPr id="15362" name="Slide Number Placeholder 3"/>
          <p:cNvSpPr>
            <a:spLocks noGrp="1"/>
          </p:cNvSpPr>
          <p:nvPr>
            <p:ph type="sldNum" sz="quarter" idx="12"/>
          </p:nvPr>
        </p:nvSpPr>
        <p:spPr>
          <a:noFill/>
        </p:spPr>
        <p:txBody>
          <a:bodyPr/>
          <a:lstStyle/>
          <a:p>
            <a:fld id="{1019838B-29B7-49CE-BA2B-B78734925CEA}" type="slidenum">
              <a:rPr lang="en-US" altLang="zh-TW" smtClean="0">
                <a:latin typeface="Arial" pitchFamily="34" charset="0"/>
              </a:rPr>
              <a:pPr/>
              <a:t>31</a:t>
            </a:fld>
            <a:endParaRPr lang="en-US" altLang="zh-TW" dirty="0">
              <a:latin typeface="Arial" pitchFamily="34" charset="0"/>
            </a:endParaRPr>
          </a:p>
        </p:txBody>
      </p:sp>
      <p:sp>
        <p:nvSpPr>
          <p:cNvPr id="7178" name="Rectangle 10"/>
          <p:cNvSpPr>
            <a:spLocks noChangeArrowheads="1"/>
          </p:cNvSpPr>
          <p:nvPr/>
        </p:nvSpPr>
        <p:spPr bwMode="auto">
          <a:xfrm>
            <a:off x="3314700" y="2566988"/>
            <a:ext cx="9144000" cy="0"/>
          </a:xfrm>
          <a:prstGeom prst="rect">
            <a:avLst/>
          </a:prstGeom>
          <a:noFill/>
          <a:ln w="9525">
            <a:noFill/>
            <a:miter lim="800000"/>
            <a:headEnd/>
            <a:tailEnd/>
          </a:ln>
          <a:effectLst/>
        </p:spPr>
        <p:txBody>
          <a:bodyPr>
            <a:spAutoFit/>
          </a:bodyPr>
          <a:lstStyle/>
          <a:p>
            <a:pPr>
              <a:defRPr/>
            </a:pPr>
            <a:endParaRPr lang="en-US">
              <a:latin typeface="Arial" charset="0"/>
            </a:endParaRPr>
          </a:p>
        </p:txBody>
      </p:sp>
      <p:pic>
        <p:nvPicPr>
          <p:cNvPr id="15366" name="Picture 18" descr="06"/>
          <p:cNvPicPr>
            <a:picLocks noChangeAspect="1" noChangeArrowheads="1"/>
          </p:cNvPicPr>
          <p:nvPr/>
        </p:nvPicPr>
        <p:blipFill>
          <a:blip r:embed="rId3" cstate="print"/>
          <a:srcRect/>
          <a:stretch>
            <a:fillRect/>
          </a:stretch>
        </p:blipFill>
        <p:spPr bwMode="auto">
          <a:xfrm>
            <a:off x="533400" y="3532656"/>
            <a:ext cx="6781800" cy="2836195"/>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lstStyle/>
          <a:p>
            <a:pPr eaLnBrk="1" hangingPunct="1"/>
            <a:r>
              <a:rPr lang="en-US" altLang="zh-TW" dirty="0">
                <a:ea typeface="新細明體" pitchFamily="18" charset="-120"/>
              </a:rPr>
              <a:t>Desktop Computers</a:t>
            </a:r>
            <a:endParaRPr lang="zh-TW" altLang="en-US" dirty="0">
              <a:ea typeface="新細明體" pitchFamily="18" charset="-120"/>
            </a:endParaRPr>
          </a:p>
        </p:txBody>
      </p:sp>
      <p:sp>
        <p:nvSpPr>
          <p:cNvPr id="16388" name="Rectangle 3"/>
          <p:cNvSpPr>
            <a:spLocks noGrp="1" noChangeArrowheads="1"/>
          </p:cNvSpPr>
          <p:nvPr>
            <p:ph idx="1"/>
          </p:nvPr>
        </p:nvSpPr>
        <p:spPr>
          <a:xfrm>
            <a:off x="304800" y="1219201"/>
            <a:ext cx="7315200" cy="2362200"/>
          </a:xfrm>
        </p:spPr>
        <p:txBody>
          <a:bodyPr/>
          <a:lstStyle/>
          <a:p>
            <a:pPr lvl="1" eaLnBrk="1" hangingPunct="1"/>
            <a:r>
              <a:rPr lang="en-US" altLang="zh-TW" dirty="0">
                <a:ea typeface="新細明體" pitchFamily="18" charset="-120"/>
              </a:rPr>
              <a:t>Different design types</a:t>
            </a:r>
          </a:p>
          <a:p>
            <a:pPr lvl="1" eaLnBrk="1" hangingPunct="1"/>
            <a:r>
              <a:rPr lang="en-US" altLang="zh-TW" dirty="0">
                <a:ea typeface="新細明體" pitchFamily="18" charset="-120"/>
              </a:rPr>
              <a:t>Desktop Model</a:t>
            </a:r>
          </a:p>
          <a:p>
            <a:pPr lvl="1" eaLnBrk="1" hangingPunct="1"/>
            <a:r>
              <a:rPr lang="en-US" altLang="zh-TW" dirty="0">
                <a:ea typeface="新細明體" pitchFamily="18" charset="-120"/>
              </a:rPr>
              <a:t>Tower model</a:t>
            </a:r>
            <a:endParaRPr lang="zh-TW" altLang="en-US" dirty="0">
              <a:ea typeface="新細明體" pitchFamily="18" charset="-120"/>
            </a:endParaRPr>
          </a:p>
        </p:txBody>
      </p:sp>
      <p:sp>
        <p:nvSpPr>
          <p:cNvPr id="16386" name="Slide Number Placeholder 3"/>
          <p:cNvSpPr>
            <a:spLocks noGrp="1"/>
          </p:cNvSpPr>
          <p:nvPr>
            <p:ph type="sldNum" sz="quarter" idx="12"/>
          </p:nvPr>
        </p:nvSpPr>
        <p:spPr>
          <a:noFill/>
        </p:spPr>
        <p:txBody>
          <a:bodyPr/>
          <a:lstStyle/>
          <a:p>
            <a:fld id="{6F45DBE9-EF6C-4BA0-93C0-B985AEFC086A}" type="slidenum">
              <a:rPr lang="en-US" altLang="zh-TW" smtClean="0">
                <a:latin typeface="Arial" pitchFamily="34" charset="0"/>
              </a:rPr>
              <a:pPr/>
              <a:t>32</a:t>
            </a:fld>
            <a:endParaRPr lang="en-US" altLang="zh-TW" dirty="0">
              <a:latin typeface="Arial" pitchFamily="34" charset="0"/>
            </a:endParaRPr>
          </a:p>
        </p:txBody>
      </p:sp>
      <p:pic>
        <p:nvPicPr>
          <p:cNvPr id="16389" name="Picture 4" descr="07"/>
          <p:cNvPicPr>
            <a:picLocks noChangeAspect="1" noChangeArrowheads="1"/>
          </p:cNvPicPr>
          <p:nvPr/>
        </p:nvPicPr>
        <p:blipFill>
          <a:blip r:embed="rId3" cstate="print"/>
          <a:srcRect/>
          <a:stretch>
            <a:fillRect/>
          </a:stretch>
        </p:blipFill>
        <p:spPr bwMode="auto">
          <a:xfrm>
            <a:off x="533400" y="3581400"/>
            <a:ext cx="3902994" cy="2808311"/>
          </a:xfrm>
          <a:prstGeom prst="rect">
            <a:avLst/>
          </a:prstGeom>
          <a:noFill/>
          <a:ln w="9525">
            <a:noFill/>
            <a:miter lim="800000"/>
            <a:headEnd/>
            <a:tailEnd/>
          </a:ln>
        </p:spPr>
      </p:pic>
      <p:pic>
        <p:nvPicPr>
          <p:cNvPr id="16390" name="Picture 5" descr="08"/>
          <p:cNvPicPr>
            <a:picLocks noChangeAspect="1" noChangeArrowheads="1"/>
          </p:cNvPicPr>
          <p:nvPr/>
        </p:nvPicPr>
        <p:blipFill>
          <a:blip r:embed="rId4" cstate="print"/>
          <a:srcRect/>
          <a:stretch>
            <a:fillRect/>
          </a:stretch>
        </p:blipFill>
        <p:spPr bwMode="auto">
          <a:xfrm>
            <a:off x="4412694" y="1295400"/>
            <a:ext cx="3207306" cy="2057400"/>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p:txBody>
          <a:bodyPr/>
          <a:lstStyle/>
          <a:p>
            <a:pPr eaLnBrk="1" hangingPunct="1"/>
            <a:r>
              <a:rPr lang="en-US" altLang="zh-TW" dirty="0">
                <a:ea typeface="新細明體" pitchFamily="18" charset="-120"/>
              </a:rPr>
              <a:t>Workstations</a:t>
            </a:r>
            <a:endParaRPr lang="zh-TW" altLang="en-US" dirty="0">
              <a:ea typeface="新細明體" pitchFamily="18" charset="-120"/>
            </a:endParaRPr>
          </a:p>
        </p:txBody>
      </p:sp>
      <p:sp>
        <p:nvSpPr>
          <p:cNvPr id="17412" name="Rectangle 3"/>
          <p:cNvSpPr>
            <a:spLocks noGrp="1" noChangeArrowheads="1"/>
          </p:cNvSpPr>
          <p:nvPr>
            <p:ph idx="1"/>
          </p:nvPr>
        </p:nvSpPr>
        <p:spPr/>
        <p:txBody>
          <a:bodyPr/>
          <a:lstStyle/>
          <a:p>
            <a:pPr lvl="1" eaLnBrk="1" hangingPunct="1"/>
            <a:r>
              <a:rPr lang="en-US" altLang="zh-TW" dirty="0">
                <a:ea typeface="新細明體" pitchFamily="18" charset="-120"/>
              </a:rPr>
              <a:t>Specialized single-user computers</a:t>
            </a:r>
          </a:p>
          <a:p>
            <a:pPr lvl="1" eaLnBrk="1" hangingPunct="1"/>
            <a:r>
              <a:rPr lang="en-US" altLang="zh-TW" dirty="0">
                <a:ea typeface="新細明體" pitchFamily="18" charset="-120"/>
              </a:rPr>
              <a:t>Optimized for science or graphics</a:t>
            </a:r>
          </a:p>
          <a:p>
            <a:pPr lvl="1" eaLnBrk="1" hangingPunct="1"/>
            <a:r>
              <a:rPr lang="en-US" altLang="zh-TW" dirty="0">
                <a:ea typeface="新細明體" pitchFamily="18" charset="-120"/>
              </a:rPr>
              <a:t>More powerful than a desktop</a:t>
            </a:r>
          </a:p>
          <a:p>
            <a:pPr eaLnBrk="1" hangingPunct="1"/>
            <a:endParaRPr lang="zh-TW" altLang="en-US" dirty="0">
              <a:ea typeface="新細明體" pitchFamily="18" charset="-120"/>
            </a:endParaRPr>
          </a:p>
        </p:txBody>
      </p:sp>
      <p:sp>
        <p:nvSpPr>
          <p:cNvPr id="17410" name="Slide Number Placeholder 3"/>
          <p:cNvSpPr>
            <a:spLocks noGrp="1"/>
          </p:cNvSpPr>
          <p:nvPr>
            <p:ph type="sldNum" sz="quarter" idx="12"/>
          </p:nvPr>
        </p:nvSpPr>
        <p:spPr>
          <a:noFill/>
        </p:spPr>
        <p:txBody>
          <a:bodyPr/>
          <a:lstStyle/>
          <a:p>
            <a:fld id="{4C2320FF-D282-437E-8226-E16CF215300D}" type="slidenum">
              <a:rPr lang="en-US" altLang="zh-TW" smtClean="0">
                <a:latin typeface="Arial" pitchFamily="34" charset="0"/>
              </a:rPr>
              <a:pPr/>
              <a:t>33</a:t>
            </a:fld>
            <a:endParaRPr lang="en-US" altLang="zh-TW" dirty="0">
              <a:latin typeface="Arial" pitchFamily="34" charset="0"/>
            </a:endParaRPr>
          </a:p>
        </p:txBody>
      </p:sp>
      <p:pic>
        <p:nvPicPr>
          <p:cNvPr id="17413" name="Picture 4" descr="09"/>
          <p:cNvPicPr>
            <a:picLocks noChangeAspect="1" noChangeArrowheads="1"/>
          </p:cNvPicPr>
          <p:nvPr/>
        </p:nvPicPr>
        <p:blipFill>
          <a:blip r:embed="rId3" cstate="print"/>
          <a:srcRect/>
          <a:stretch>
            <a:fillRect/>
          </a:stretch>
        </p:blipFill>
        <p:spPr bwMode="auto">
          <a:xfrm>
            <a:off x="609600" y="3352800"/>
            <a:ext cx="6324600" cy="3182938"/>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en-US" altLang="zh-TW" dirty="0">
                <a:ea typeface="新細明體" pitchFamily="18" charset="-120"/>
              </a:rPr>
              <a:t>Notebook Computers</a:t>
            </a:r>
          </a:p>
        </p:txBody>
      </p:sp>
      <p:sp>
        <p:nvSpPr>
          <p:cNvPr id="18436" name="Rectangle 3"/>
          <p:cNvSpPr>
            <a:spLocks noGrp="1" noChangeArrowheads="1"/>
          </p:cNvSpPr>
          <p:nvPr>
            <p:ph idx="1"/>
          </p:nvPr>
        </p:nvSpPr>
        <p:spPr/>
        <p:txBody>
          <a:bodyPr/>
          <a:lstStyle/>
          <a:p>
            <a:pPr lvl="1" eaLnBrk="1" hangingPunct="1"/>
            <a:r>
              <a:rPr lang="en-US" altLang="zh-TW" dirty="0">
                <a:ea typeface="新細明體" pitchFamily="18" charset="-120"/>
              </a:rPr>
              <a:t>Small portable computers</a:t>
            </a:r>
          </a:p>
          <a:p>
            <a:pPr lvl="1" eaLnBrk="1" hangingPunct="1"/>
            <a:r>
              <a:rPr lang="en-US" altLang="zh-TW" dirty="0">
                <a:ea typeface="新細明體" pitchFamily="18" charset="-120"/>
              </a:rPr>
              <a:t>Weighs between 3 and 8 pounds</a:t>
            </a:r>
          </a:p>
          <a:p>
            <a:pPr lvl="1"/>
            <a:r>
              <a:rPr lang="en-US" altLang="zh-TW" dirty="0">
                <a:ea typeface="新細明體" pitchFamily="18" charset="-120"/>
              </a:rPr>
              <a:t>About 8 ½ by 11 inches</a:t>
            </a:r>
          </a:p>
        </p:txBody>
      </p:sp>
      <p:sp>
        <p:nvSpPr>
          <p:cNvPr id="18434" name="Slide Number Placeholder 3"/>
          <p:cNvSpPr>
            <a:spLocks noGrp="1"/>
          </p:cNvSpPr>
          <p:nvPr>
            <p:ph type="sldNum" sz="quarter" idx="12"/>
          </p:nvPr>
        </p:nvSpPr>
        <p:spPr>
          <a:noFill/>
        </p:spPr>
        <p:txBody>
          <a:bodyPr/>
          <a:lstStyle/>
          <a:p>
            <a:fld id="{61EF2B00-06AB-45E2-8F5D-2EA537CA47DC}" type="slidenum">
              <a:rPr lang="en-US" altLang="zh-TW" smtClean="0">
                <a:latin typeface="Arial" pitchFamily="34" charset="0"/>
              </a:rPr>
              <a:pPr/>
              <a:t>34</a:t>
            </a:fld>
            <a:endParaRPr lang="en-US" altLang="zh-TW" dirty="0">
              <a:latin typeface="Arial" pitchFamily="34" charset="0"/>
            </a:endParaRPr>
          </a:p>
        </p:txBody>
      </p:sp>
      <p:pic>
        <p:nvPicPr>
          <p:cNvPr id="18437" name="Picture 7" descr="10"/>
          <p:cNvPicPr>
            <a:picLocks noChangeAspect="1" noChangeArrowheads="1"/>
          </p:cNvPicPr>
          <p:nvPr/>
        </p:nvPicPr>
        <p:blipFill>
          <a:blip r:embed="rId3" cstate="print"/>
          <a:srcRect/>
          <a:stretch>
            <a:fillRect/>
          </a:stretch>
        </p:blipFill>
        <p:spPr bwMode="auto">
          <a:xfrm>
            <a:off x="457200" y="3429000"/>
            <a:ext cx="3505200" cy="2544062"/>
          </a:xfrm>
          <a:prstGeom prst="rect">
            <a:avLst/>
          </a:prstGeom>
          <a:noFill/>
          <a:ln w="9525">
            <a:noFill/>
            <a:miter lim="800000"/>
            <a:headEnd/>
            <a:tailEnd/>
          </a:ln>
        </p:spPr>
      </p:pic>
      <p:pic>
        <p:nvPicPr>
          <p:cNvPr id="6" name="Picture 4" descr="11"/>
          <p:cNvPicPr>
            <a:picLocks noChangeAspect="1" noChangeArrowheads="1"/>
          </p:cNvPicPr>
          <p:nvPr/>
        </p:nvPicPr>
        <p:blipFill>
          <a:blip r:embed="rId4" cstate="print"/>
          <a:srcRect/>
          <a:stretch>
            <a:fillRect/>
          </a:stretch>
        </p:blipFill>
        <p:spPr bwMode="auto">
          <a:xfrm>
            <a:off x="4114800" y="3429000"/>
            <a:ext cx="3352800" cy="1911668"/>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en-US" altLang="zh-TW" dirty="0">
                <a:ea typeface="新細明體" pitchFamily="18" charset="-120"/>
              </a:rPr>
              <a:t>Notebook Computers</a:t>
            </a:r>
          </a:p>
        </p:txBody>
      </p:sp>
      <p:sp>
        <p:nvSpPr>
          <p:cNvPr id="18436" name="Rectangle 3"/>
          <p:cNvSpPr>
            <a:spLocks noGrp="1" noChangeArrowheads="1"/>
          </p:cNvSpPr>
          <p:nvPr>
            <p:ph idx="1"/>
          </p:nvPr>
        </p:nvSpPr>
        <p:spPr>
          <a:xfrm>
            <a:off x="304800" y="1219201"/>
            <a:ext cx="7315200" cy="2362200"/>
          </a:xfrm>
        </p:spPr>
        <p:txBody>
          <a:bodyPr/>
          <a:lstStyle/>
          <a:p>
            <a:r>
              <a:rPr lang="en-US" altLang="zh-TW" dirty="0">
                <a:ea typeface="新細明體" pitchFamily="18" charset="-120"/>
              </a:rPr>
              <a:t>Docking station</a:t>
            </a:r>
          </a:p>
          <a:p>
            <a:pPr lvl="1"/>
            <a:r>
              <a:rPr lang="en-US" altLang="zh-TW" dirty="0">
                <a:ea typeface="新細明體" pitchFamily="18" charset="-120"/>
              </a:rPr>
              <a:t>provide additional ports that enable the notebook computer to be connected to different devices or a network in the same manner as a desktop system</a:t>
            </a:r>
          </a:p>
        </p:txBody>
      </p:sp>
      <p:sp>
        <p:nvSpPr>
          <p:cNvPr id="18434" name="Slide Number Placeholder 3"/>
          <p:cNvSpPr>
            <a:spLocks noGrp="1"/>
          </p:cNvSpPr>
          <p:nvPr>
            <p:ph type="sldNum" sz="quarter" idx="12"/>
          </p:nvPr>
        </p:nvSpPr>
        <p:spPr>
          <a:noFill/>
        </p:spPr>
        <p:txBody>
          <a:bodyPr/>
          <a:lstStyle/>
          <a:p>
            <a:fld id="{61EF2B00-06AB-45E2-8F5D-2EA537CA47DC}" type="slidenum">
              <a:rPr lang="en-US" altLang="zh-TW" smtClean="0">
                <a:latin typeface="Arial" pitchFamily="34" charset="0"/>
              </a:rPr>
              <a:pPr/>
              <a:t>35</a:t>
            </a:fld>
            <a:endParaRPr lang="en-US" altLang="zh-TW" dirty="0">
              <a:latin typeface="Arial" pitchFamily="34" charset="0"/>
            </a:endParaRPr>
          </a:p>
        </p:txBody>
      </p:sp>
      <p:pic>
        <p:nvPicPr>
          <p:cNvPr id="39938" name="Picture 2"/>
          <p:cNvPicPr>
            <a:picLocks noChangeAspect="1" noChangeArrowheads="1"/>
          </p:cNvPicPr>
          <p:nvPr/>
        </p:nvPicPr>
        <p:blipFill>
          <a:blip r:embed="rId3" cstate="print"/>
          <a:srcRect/>
          <a:stretch>
            <a:fillRect/>
          </a:stretch>
        </p:blipFill>
        <p:spPr bwMode="auto">
          <a:xfrm>
            <a:off x="990601" y="3532752"/>
            <a:ext cx="3581400" cy="2906148"/>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pPr eaLnBrk="1" hangingPunct="1"/>
            <a:r>
              <a:rPr lang="en-US" altLang="zh-TW" dirty="0">
                <a:ea typeface="新細明體" pitchFamily="18" charset="-120"/>
              </a:rPr>
              <a:t>Tablet Computers</a:t>
            </a:r>
          </a:p>
        </p:txBody>
      </p:sp>
      <p:sp>
        <p:nvSpPr>
          <p:cNvPr id="20484" name="Rectangle 3"/>
          <p:cNvSpPr>
            <a:spLocks noGrp="1" noChangeArrowheads="1"/>
          </p:cNvSpPr>
          <p:nvPr>
            <p:ph type="body" sz="half" idx="1"/>
          </p:nvPr>
        </p:nvSpPr>
        <p:spPr/>
        <p:txBody>
          <a:bodyPr/>
          <a:lstStyle/>
          <a:p>
            <a:pPr lvl="1" eaLnBrk="1" hangingPunct="1"/>
            <a:r>
              <a:rPr lang="en-US" altLang="zh-TW" sz="2400" dirty="0">
                <a:ea typeface="新細明體" pitchFamily="18" charset="-120"/>
              </a:rPr>
              <a:t>Newest development in portable computers</a:t>
            </a:r>
          </a:p>
          <a:p>
            <a:pPr lvl="1" eaLnBrk="1" hangingPunct="1"/>
            <a:r>
              <a:rPr lang="en-US" altLang="zh-TW" sz="2400" dirty="0">
                <a:ea typeface="新細明體" pitchFamily="18" charset="-120"/>
              </a:rPr>
              <a:t>Input is through </a:t>
            </a:r>
            <a:br>
              <a:rPr lang="en-US" altLang="zh-TW" sz="2400" dirty="0">
                <a:ea typeface="新細明體" pitchFamily="18" charset="-120"/>
              </a:rPr>
            </a:br>
            <a:r>
              <a:rPr lang="en-US" altLang="zh-TW" sz="2400" dirty="0">
                <a:ea typeface="新細明體" pitchFamily="18" charset="-120"/>
              </a:rPr>
              <a:t>a stylus or digital pen</a:t>
            </a:r>
          </a:p>
          <a:p>
            <a:pPr lvl="1" eaLnBrk="1" hangingPunct="1"/>
            <a:r>
              <a:rPr lang="en-US" altLang="zh-TW" sz="2400" dirty="0">
                <a:ea typeface="新細明體" pitchFamily="18" charset="-120"/>
              </a:rPr>
              <a:t>Run specialized versions of office products</a:t>
            </a:r>
          </a:p>
          <a:p>
            <a:pPr lvl="1" eaLnBrk="1" hangingPunct="1"/>
            <a:r>
              <a:rPr lang="en-US" altLang="zh-TW" sz="2400" dirty="0">
                <a:ea typeface="新細明體" pitchFamily="18" charset="-120"/>
              </a:rPr>
              <a:t>Some models have a fold-out keyboard</a:t>
            </a:r>
          </a:p>
          <a:p>
            <a:pPr lvl="1" eaLnBrk="1" hangingPunct="1"/>
            <a:r>
              <a:rPr lang="en-US" altLang="zh-TW" sz="2400" dirty="0">
                <a:ea typeface="新細明體" pitchFamily="18" charset="-120"/>
              </a:rPr>
              <a:t>Some models can be connected to a keyboard and a full-size monitor</a:t>
            </a:r>
          </a:p>
        </p:txBody>
      </p:sp>
      <p:sp>
        <p:nvSpPr>
          <p:cNvPr id="20482" name="Slide Number Placeholder 4"/>
          <p:cNvSpPr>
            <a:spLocks noGrp="1"/>
          </p:cNvSpPr>
          <p:nvPr>
            <p:ph type="sldNum" sz="quarter" idx="10"/>
          </p:nvPr>
        </p:nvSpPr>
        <p:spPr>
          <a:xfrm>
            <a:off x="6934200" y="6172200"/>
            <a:ext cx="609600" cy="457200"/>
          </a:xfrm>
          <a:noFill/>
        </p:spPr>
        <p:txBody>
          <a:bodyPr/>
          <a:lstStyle/>
          <a:p>
            <a:fld id="{5978175A-0533-47AC-9F47-EA0D8C30F234}" type="slidenum">
              <a:rPr lang="en-US" altLang="zh-TW" smtClean="0">
                <a:latin typeface="Arial" pitchFamily="34" charset="0"/>
              </a:rPr>
              <a:pPr/>
              <a:t>36</a:t>
            </a:fld>
            <a:endParaRPr lang="en-US" altLang="zh-TW" dirty="0">
              <a:latin typeface="Arial" pitchFamily="34" charset="0"/>
            </a:endParaRPr>
          </a:p>
        </p:txBody>
      </p:sp>
      <p:pic>
        <p:nvPicPr>
          <p:cNvPr id="20485" name="Picture 4"/>
          <p:cNvPicPr>
            <a:picLocks noChangeAspect="1" noChangeArrowheads="1"/>
          </p:cNvPicPr>
          <p:nvPr/>
        </p:nvPicPr>
        <p:blipFill>
          <a:blip r:embed="rId3" cstate="print"/>
          <a:srcRect/>
          <a:stretch>
            <a:fillRect/>
          </a:stretch>
        </p:blipFill>
        <p:spPr bwMode="auto">
          <a:xfrm>
            <a:off x="4207412" y="1219200"/>
            <a:ext cx="3488788" cy="2362200"/>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5"/>
          <p:cNvSpPr>
            <a:spLocks noGrp="1" noChangeArrowheads="1"/>
          </p:cNvSpPr>
          <p:nvPr>
            <p:ph type="title"/>
          </p:nvPr>
        </p:nvSpPr>
        <p:spPr/>
        <p:txBody>
          <a:bodyPr/>
          <a:lstStyle/>
          <a:p>
            <a:pPr eaLnBrk="1" hangingPunct="1"/>
            <a:r>
              <a:rPr lang="en-US" altLang="zh-TW" dirty="0">
                <a:ea typeface="新細明體" pitchFamily="18" charset="-120"/>
              </a:rPr>
              <a:t>Handheld PCs</a:t>
            </a:r>
          </a:p>
        </p:txBody>
      </p:sp>
      <p:sp>
        <p:nvSpPr>
          <p:cNvPr id="21507" name="Rectangle 3"/>
          <p:cNvSpPr>
            <a:spLocks noGrp="1" noChangeArrowheads="1"/>
          </p:cNvSpPr>
          <p:nvPr>
            <p:ph idx="1"/>
          </p:nvPr>
        </p:nvSpPr>
        <p:spPr/>
        <p:txBody>
          <a:bodyPr/>
          <a:lstStyle/>
          <a:p>
            <a:pPr eaLnBrk="1" hangingPunct="1"/>
            <a:r>
              <a:rPr lang="en-US" altLang="zh-TW" dirty="0">
                <a:ea typeface="新細明體" pitchFamily="18" charset="-120"/>
              </a:rPr>
              <a:t>Palm computer</a:t>
            </a:r>
          </a:p>
          <a:p>
            <a:pPr lvl="1" eaLnBrk="1" hangingPunct="1"/>
            <a:r>
              <a:rPr lang="en-US" altLang="zh-TW" dirty="0">
                <a:ea typeface="新細明體" pitchFamily="18" charset="-120"/>
              </a:rPr>
              <a:t>Very small computers</a:t>
            </a:r>
          </a:p>
          <a:p>
            <a:pPr lvl="1" eaLnBrk="1" hangingPunct="1"/>
            <a:r>
              <a:rPr lang="en-US" altLang="zh-TW" dirty="0">
                <a:ea typeface="新細明體" pitchFamily="18" charset="-120"/>
              </a:rPr>
              <a:t>Personal Digital Assistants (PDA)</a:t>
            </a:r>
          </a:p>
          <a:p>
            <a:pPr lvl="1" eaLnBrk="1" hangingPunct="1"/>
            <a:r>
              <a:rPr lang="en-US" altLang="zh-TW" dirty="0">
                <a:ea typeface="新細明體" pitchFamily="18" charset="-120"/>
              </a:rPr>
              <a:t>Note taking or contact management</a:t>
            </a:r>
          </a:p>
          <a:p>
            <a:pPr lvl="1" eaLnBrk="1" hangingPunct="1"/>
            <a:r>
              <a:rPr lang="en-US" altLang="zh-TW" dirty="0">
                <a:ea typeface="新細明體" pitchFamily="18" charset="-120"/>
              </a:rPr>
              <a:t>Data can synchronize with a desktop</a:t>
            </a:r>
          </a:p>
          <a:p>
            <a:pPr eaLnBrk="1" hangingPunct="1"/>
            <a:endParaRPr lang="en-US" altLang="zh-TW" dirty="0">
              <a:ea typeface="新細明體" pitchFamily="18" charset="-120"/>
            </a:endParaRPr>
          </a:p>
        </p:txBody>
      </p:sp>
      <p:sp>
        <p:nvSpPr>
          <p:cNvPr id="21506" name="Slide Number Placeholder 3"/>
          <p:cNvSpPr>
            <a:spLocks noGrp="1"/>
          </p:cNvSpPr>
          <p:nvPr>
            <p:ph type="sldNum" sz="quarter" idx="12"/>
          </p:nvPr>
        </p:nvSpPr>
        <p:spPr>
          <a:noFill/>
        </p:spPr>
        <p:txBody>
          <a:bodyPr/>
          <a:lstStyle/>
          <a:p>
            <a:fld id="{26EC43E7-87E5-4FD0-9B4B-BB85563726F5}" type="slidenum">
              <a:rPr lang="en-US" altLang="zh-TW" smtClean="0">
                <a:latin typeface="Arial" pitchFamily="34" charset="0"/>
              </a:rPr>
              <a:pPr/>
              <a:t>37</a:t>
            </a:fld>
            <a:endParaRPr lang="en-US" altLang="zh-TW" dirty="0">
              <a:latin typeface="Arial" pitchFamily="34" charset="0"/>
            </a:endParaRPr>
          </a:p>
        </p:txBody>
      </p:sp>
      <p:pic>
        <p:nvPicPr>
          <p:cNvPr id="21509" name="Picture 6" descr="13"/>
          <p:cNvPicPr>
            <a:picLocks noChangeAspect="1" noChangeArrowheads="1"/>
          </p:cNvPicPr>
          <p:nvPr/>
        </p:nvPicPr>
        <p:blipFill>
          <a:blip r:embed="rId3" cstate="print"/>
          <a:srcRect/>
          <a:stretch>
            <a:fillRect/>
          </a:stretch>
        </p:blipFill>
        <p:spPr bwMode="auto">
          <a:xfrm>
            <a:off x="838200" y="3886200"/>
            <a:ext cx="4876800" cy="2630488"/>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a:lstStyle/>
          <a:p>
            <a:pPr eaLnBrk="1" hangingPunct="1"/>
            <a:r>
              <a:rPr lang="en-US" altLang="zh-TW" dirty="0">
                <a:ea typeface="新細明體" pitchFamily="18" charset="-120"/>
              </a:rPr>
              <a:t>Smart Phones</a:t>
            </a:r>
            <a:endParaRPr lang="zh-TW" altLang="en-US" dirty="0">
              <a:ea typeface="新細明體" pitchFamily="18" charset="-120"/>
            </a:endParaRPr>
          </a:p>
        </p:txBody>
      </p:sp>
      <p:sp>
        <p:nvSpPr>
          <p:cNvPr id="22532" name="Rectangle 3"/>
          <p:cNvSpPr>
            <a:spLocks noGrp="1" noChangeArrowheads="1"/>
          </p:cNvSpPr>
          <p:nvPr>
            <p:ph idx="1"/>
          </p:nvPr>
        </p:nvSpPr>
        <p:spPr/>
        <p:txBody>
          <a:bodyPr/>
          <a:lstStyle/>
          <a:p>
            <a:pPr eaLnBrk="1" hangingPunct="1"/>
            <a:r>
              <a:rPr lang="en-US" altLang="zh-TW" dirty="0">
                <a:ea typeface="新細明體" pitchFamily="18" charset="-120"/>
              </a:rPr>
              <a:t>Smart phones</a:t>
            </a:r>
          </a:p>
          <a:p>
            <a:pPr lvl="1" eaLnBrk="1" hangingPunct="1"/>
            <a:r>
              <a:rPr lang="en-US" altLang="zh-TW" dirty="0">
                <a:ea typeface="新細明體" pitchFamily="18" charset="-120"/>
              </a:rPr>
              <a:t>Hybrid of </a:t>
            </a:r>
          </a:p>
          <a:p>
            <a:pPr lvl="1" eaLnBrk="1" hangingPunct="1">
              <a:buFontTx/>
              <a:buNone/>
            </a:pPr>
            <a:r>
              <a:rPr lang="en-US" altLang="zh-TW" dirty="0">
                <a:ea typeface="新細明體" pitchFamily="18" charset="-120"/>
              </a:rPr>
              <a:t>   cell phone</a:t>
            </a:r>
          </a:p>
          <a:p>
            <a:pPr lvl="1" eaLnBrk="1" hangingPunct="1">
              <a:buFontTx/>
              <a:buNone/>
            </a:pPr>
            <a:r>
              <a:rPr lang="en-US" altLang="zh-TW" dirty="0">
                <a:ea typeface="新細明體" pitchFamily="18" charset="-120"/>
              </a:rPr>
              <a:t>   and PDA</a:t>
            </a:r>
          </a:p>
          <a:p>
            <a:pPr lvl="1" eaLnBrk="1" hangingPunct="1"/>
            <a:r>
              <a:rPr lang="en-US" altLang="zh-TW" dirty="0">
                <a:ea typeface="新細明體" pitchFamily="18" charset="-120"/>
              </a:rPr>
              <a:t>Web surfing, </a:t>
            </a:r>
          </a:p>
          <a:p>
            <a:pPr lvl="1" eaLnBrk="1" hangingPunct="1">
              <a:buFontTx/>
              <a:buNone/>
            </a:pPr>
            <a:r>
              <a:rPr lang="en-US" altLang="zh-TW" dirty="0">
                <a:ea typeface="新細明體" pitchFamily="18" charset="-120"/>
              </a:rPr>
              <a:t>   e-mail access</a:t>
            </a:r>
            <a:endParaRPr lang="zh-TW" altLang="en-US" dirty="0">
              <a:ea typeface="新細明體" pitchFamily="18" charset="-120"/>
            </a:endParaRPr>
          </a:p>
        </p:txBody>
      </p:sp>
      <p:sp>
        <p:nvSpPr>
          <p:cNvPr id="22530" name="Slide Number Placeholder 3"/>
          <p:cNvSpPr>
            <a:spLocks noGrp="1"/>
          </p:cNvSpPr>
          <p:nvPr>
            <p:ph type="sldNum" sz="quarter" idx="12"/>
          </p:nvPr>
        </p:nvSpPr>
        <p:spPr>
          <a:noFill/>
        </p:spPr>
        <p:txBody>
          <a:bodyPr/>
          <a:lstStyle/>
          <a:p>
            <a:fld id="{6F0709BD-723E-48B9-8B8F-4274022C2FAA}" type="slidenum">
              <a:rPr lang="en-US" altLang="zh-TW" smtClean="0">
                <a:latin typeface="Arial" pitchFamily="34" charset="0"/>
              </a:rPr>
              <a:pPr/>
              <a:t>38</a:t>
            </a:fld>
            <a:endParaRPr lang="en-US" altLang="zh-TW" dirty="0">
              <a:latin typeface="Arial" pitchFamily="34" charset="0"/>
            </a:endParaRPr>
          </a:p>
        </p:txBody>
      </p:sp>
      <p:pic>
        <p:nvPicPr>
          <p:cNvPr id="22533" name="Picture 4" descr="14"/>
          <p:cNvPicPr>
            <a:picLocks noChangeAspect="1" noChangeArrowheads="1"/>
          </p:cNvPicPr>
          <p:nvPr/>
        </p:nvPicPr>
        <p:blipFill>
          <a:blip r:embed="rId3" cstate="print"/>
          <a:srcRect/>
          <a:stretch>
            <a:fillRect/>
          </a:stretch>
        </p:blipFill>
        <p:spPr bwMode="auto">
          <a:xfrm>
            <a:off x="3200400" y="1219200"/>
            <a:ext cx="4410075" cy="5040086"/>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pPr eaLnBrk="1" hangingPunct="1"/>
            <a:r>
              <a:rPr lang="en-US" altLang="zh-TW">
                <a:ea typeface="新細明體" pitchFamily="18" charset="-120"/>
              </a:rPr>
              <a:t>Computers for Organizations</a:t>
            </a:r>
          </a:p>
        </p:txBody>
      </p:sp>
      <p:sp>
        <p:nvSpPr>
          <p:cNvPr id="23556" name="Rectangle 3"/>
          <p:cNvSpPr>
            <a:spLocks noGrp="1" noChangeArrowheads="1"/>
          </p:cNvSpPr>
          <p:nvPr>
            <p:ph idx="1"/>
          </p:nvPr>
        </p:nvSpPr>
        <p:spPr>
          <a:xfrm>
            <a:off x="304800" y="1219200"/>
            <a:ext cx="7315200" cy="5334000"/>
          </a:xfrm>
        </p:spPr>
        <p:txBody>
          <a:bodyPr/>
          <a:lstStyle/>
          <a:p>
            <a:pPr eaLnBrk="1" hangingPunct="1"/>
            <a:r>
              <a:rPr lang="en-US" altLang="zh-TW" dirty="0">
                <a:ea typeface="新細明體" pitchFamily="18" charset="-120"/>
              </a:rPr>
              <a:t>Some computers handle needs of many users at the same time.</a:t>
            </a:r>
          </a:p>
          <a:p>
            <a:pPr eaLnBrk="1" hangingPunct="1"/>
            <a:r>
              <a:rPr lang="en-US" altLang="zh-TW" dirty="0">
                <a:ea typeface="新細明體" pitchFamily="18" charset="-120"/>
              </a:rPr>
              <a:t>These powerful systems are used by organizations such as businesses or schools</a:t>
            </a:r>
          </a:p>
          <a:p>
            <a:pPr eaLnBrk="1" hangingPunct="1"/>
            <a:r>
              <a:rPr lang="en-US" altLang="zh-TW" dirty="0">
                <a:ea typeface="新細明體" pitchFamily="18" charset="-120"/>
              </a:rPr>
              <a:t>Commonly found at the heart of the organization network</a:t>
            </a:r>
          </a:p>
          <a:p>
            <a:pPr lvl="1"/>
            <a:r>
              <a:rPr lang="en-US" altLang="zh-TW" dirty="0">
                <a:ea typeface="新細明體" pitchFamily="18" charset="-120"/>
              </a:rPr>
              <a:t>Network servers</a:t>
            </a:r>
          </a:p>
          <a:p>
            <a:pPr lvl="1"/>
            <a:r>
              <a:rPr lang="en-US" altLang="zh-TW" dirty="0">
                <a:ea typeface="新細明體" pitchFamily="18" charset="-120"/>
              </a:rPr>
              <a:t>Mainframe computers</a:t>
            </a:r>
          </a:p>
          <a:p>
            <a:pPr lvl="1"/>
            <a:r>
              <a:rPr lang="en-US" altLang="zh-TW" dirty="0">
                <a:ea typeface="新細明體" pitchFamily="18" charset="-120"/>
              </a:rPr>
              <a:t>Minicomputers</a:t>
            </a:r>
          </a:p>
          <a:p>
            <a:pPr lvl="1"/>
            <a:r>
              <a:rPr lang="en-US" altLang="zh-TW" dirty="0">
                <a:ea typeface="新細明體" pitchFamily="18" charset="-120"/>
              </a:rPr>
              <a:t>Supercomputers</a:t>
            </a:r>
          </a:p>
        </p:txBody>
      </p:sp>
      <p:sp>
        <p:nvSpPr>
          <p:cNvPr id="23554" name="Slide Number Placeholder 3"/>
          <p:cNvSpPr>
            <a:spLocks noGrp="1"/>
          </p:cNvSpPr>
          <p:nvPr>
            <p:ph type="sldNum" sz="quarter" idx="12"/>
          </p:nvPr>
        </p:nvSpPr>
        <p:spPr>
          <a:noFill/>
        </p:spPr>
        <p:txBody>
          <a:bodyPr/>
          <a:lstStyle/>
          <a:p>
            <a:fld id="{E0D99946-CD35-494F-AA54-C101128429D6}" type="slidenum">
              <a:rPr lang="en-US" altLang="zh-TW" smtClean="0">
                <a:latin typeface="Arial" pitchFamily="34" charset="0"/>
              </a:rPr>
              <a:pPr/>
              <a:t>39</a:t>
            </a:fld>
            <a:endParaRPr lang="en-US" altLang="zh-TW" dirty="0">
              <a:latin typeface="Arial"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838200" y="228600"/>
            <a:ext cx="6781800" cy="911225"/>
          </a:xfrm>
        </p:spPr>
        <p:txBody>
          <a:bodyPr/>
          <a:lstStyle/>
          <a:p>
            <a:pPr eaLnBrk="1" hangingPunct="1"/>
            <a:r>
              <a:rPr lang="en-US" altLang="zh-TW" dirty="0">
                <a:ea typeface="新細明體" pitchFamily="18" charset="-120"/>
              </a:rPr>
              <a:t>Compact Disk (CD)</a:t>
            </a:r>
            <a:endParaRPr lang="zh-TW" altLang="en-US" dirty="0">
              <a:ea typeface="新細明體" pitchFamily="18" charset="-120"/>
            </a:endParaRPr>
          </a:p>
        </p:txBody>
      </p:sp>
      <p:sp>
        <p:nvSpPr>
          <p:cNvPr id="12292" name="Rectangle 3"/>
          <p:cNvSpPr>
            <a:spLocks noGrp="1" noChangeArrowheads="1"/>
          </p:cNvSpPr>
          <p:nvPr>
            <p:ph idx="1"/>
          </p:nvPr>
        </p:nvSpPr>
        <p:spPr>
          <a:xfrm>
            <a:off x="304800" y="1219200"/>
            <a:ext cx="7315200" cy="2895600"/>
          </a:xfrm>
        </p:spPr>
        <p:txBody>
          <a:bodyPr>
            <a:normAutofit fontScale="92500" lnSpcReduction="10000"/>
          </a:bodyPr>
          <a:lstStyle/>
          <a:p>
            <a:r>
              <a:rPr lang="en-US" dirty="0">
                <a:latin typeface="Arial" pitchFamily="34" charset="0"/>
                <a:cs typeface="Arial" pitchFamily="34" charset="0"/>
              </a:rPr>
              <a:t>1986 </a:t>
            </a:r>
            <a:r>
              <a:rPr lang="en-US" sz="3200" dirty="0">
                <a:latin typeface="Sabon-Roman"/>
              </a:rPr>
              <a:t>First International Conference on CD-ROM technology is held in Seattle, hosted by Microsoft.</a:t>
            </a:r>
          </a:p>
          <a:p>
            <a:r>
              <a:rPr lang="en-US" sz="3200" dirty="0">
                <a:latin typeface="Sabon-Roman"/>
              </a:rPr>
              <a:t>Compact discs are seen as the storage medium of the future for computer users.</a:t>
            </a:r>
          </a:p>
        </p:txBody>
      </p:sp>
      <p:sp>
        <p:nvSpPr>
          <p:cNvPr id="6" name="Slide Number Placeholder 3"/>
          <p:cNvSpPr txBox="1">
            <a:spLocks/>
          </p:cNvSpPr>
          <p:nvPr/>
        </p:nvSpPr>
        <p:spPr bwMode="auto">
          <a:xfrm>
            <a:off x="5715000" y="6405562"/>
            <a:ext cx="2128838" cy="3762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A147E1F-7BB4-41CD-B102-3D0DDA38FA7B}" type="slidenum">
              <a:rPr kumimoji="0" lang="en-US" sz="12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mj-lt"/>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n-ea"/>
              <a:cs typeface="+mn-cs"/>
            </a:endParaRPr>
          </a:p>
        </p:txBody>
      </p:sp>
      <p:pic>
        <p:nvPicPr>
          <p:cNvPr id="29698" name="Picture 2"/>
          <p:cNvPicPr>
            <a:picLocks noChangeAspect="1" noChangeArrowheads="1"/>
          </p:cNvPicPr>
          <p:nvPr/>
        </p:nvPicPr>
        <p:blipFill>
          <a:blip r:embed="rId2" cstate="print"/>
          <a:srcRect/>
          <a:stretch>
            <a:fillRect/>
          </a:stretch>
        </p:blipFill>
        <p:spPr bwMode="auto">
          <a:xfrm>
            <a:off x="2514600" y="4572000"/>
            <a:ext cx="3533775" cy="2095500"/>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pPr eaLnBrk="1" hangingPunct="1"/>
            <a:r>
              <a:rPr lang="en-US" altLang="zh-TW" dirty="0">
                <a:ea typeface="新細明體" pitchFamily="18" charset="-120"/>
              </a:rPr>
              <a:t>Network Servers</a:t>
            </a:r>
          </a:p>
        </p:txBody>
      </p:sp>
      <p:sp>
        <p:nvSpPr>
          <p:cNvPr id="23556" name="Rectangle 3"/>
          <p:cNvSpPr>
            <a:spLocks noGrp="1" noChangeArrowheads="1"/>
          </p:cNvSpPr>
          <p:nvPr>
            <p:ph idx="1"/>
          </p:nvPr>
        </p:nvSpPr>
        <p:spPr/>
        <p:txBody>
          <a:bodyPr/>
          <a:lstStyle/>
          <a:p>
            <a:pPr eaLnBrk="1" hangingPunct="1"/>
            <a:r>
              <a:rPr lang="en-US" altLang="zh-TW" dirty="0">
                <a:ea typeface="新細明體" pitchFamily="18" charset="-120"/>
              </a:rPr>
              <a:t>Network servers</a:t>
            </a:r>
          </a:p>
          <a:p>
            <a:pPr lvl="1" eaLnBrk="1" hangingPunct="1"/>
            <a:r>
              <a:rPr lang="en-US" altLang="zh-TW" dirty="0">
                <a:ea typeface="新細明體" pitchFamily="18" charset="-120"/>
              </a:rPr>
              <a:t>Centralized computer</a:t>
            </a:r>
          </a:p>
          <a:p>
            <a:pPr lvl="1" eaLnBrk="1" hangingPunct="1"/>
            <a:r>
              <a:rPr lang="en-US" altLang="zh-TW" dirty="0">
                <a:ea typeface="新細明體" pitchFamily="18" charset="-120"/>
              </a:rPr>
              <a:t>All other computers connect</a:t>
            </a:r>
          </a:p>
        </p:txBody>
      </p:sp>
      <p:sp>
        <p:nvSpPr>
          <p:cNvPr id="23554" name="Slide Number Placeholder 3"/>
          <p:cNvSpPr>
            <a:spLocks noGrp="1"/>
          </p:cNvSpPr>
          <p:nvPr>
            <p:ph type="sldNum" sz="quarter" idx="12"/>
          </p:nvPr>
        </p:nvSpPr>
        <p:spPr>
          <a:noFill/>
        </p:spPr>
        <p:txBody>
          <a:bodyPr/>
          <a:lstStyle/>
          <a:p>
            <a:fld id="{E0D99946-CD35-494F-AA54-C101128429D6}" type="slidenum">
              <a:rPr lang="en-US" altLang="zh-TW" smtClean="0">
                <a:latin typeface="Arial" pitchFamily="34" charset="0"/>
              </a:rPr>
              <a:pPr/>
              <a:t>40</a:t>
            </a:fld>
            <a:endParaRPr lang="en-US" altLang="zh-TW" dirty="0">
              <a:latin typeface="Arial" pitchFamily="34" charset="0"/>
            </a:endParaRPr>
          </a:p>
        </p:txBody>
      </p:sp>
      <p:pic>
        <p:nvPicPr>
          <p:cNvPr id="23557" name="Picture 5" descr="15"/>
          <p:cNvPicPr>
            <a:picLocks noChangeAspect="1" noChangeArrowheads="1"/>
          </p:cNvPicPr>
          <p:nvPr/>
        </p:nvPicPr>
        <p:blipFill>
          <a:blip r:embed="rId3" cstate="print"/>
          <a:srcRect/>
          <a:stretch>
            <a:fillRect/>
          </a:stretch>
        </p:blipFill>
        <p:spPr bwMode="auto">
          <a:xfrm>
            <a:off x="533400" y="2895600"/>
            <a:ext cx="5210175" cy="3500438"/>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pPr eaLnBrk="1" hangingPunct="1"/>
            <a:r>
              <a:rPr lang="en-US" altLang="zh-TW" dirty="0">
                <a:ea typeface="新細明體" pitchFamily="18" charset="-120"/>
              </a:rPr>
              <a:t>Network Servers</a:t>
            </a:r>
            <a:endParaRPr lang="zh-TW" altLang="en-US" dirty="0">
              <a:ea typeface="新細明體" pitchFamily="18" charset="-120"/>
            </a:endParaRPr>
          </a:p>
        </p:txBody>
      </p:sp>
      <p:sp>
        <p:nvSpPr>
          <p:cNvPr id="24580" name="Rectangle 3"/>
          <p:cNvSpPr>
            <a:spLocks noGrp="1" noChangeArrowheads="1"/>
          </p:cNvSpPr>
          <p:nvPr>
            <p:ph idx="1"/>
          </p:nvPr>
        </p:nvSpPr>
        <p:spPr/>
        <p:txBody>
          <a:bodyPr/>
          <a:lstStyle/>
          <a:p>
            <a:pPr lvl="1" eaLnBrk="1" hangingPunct="1"/>
            <a:r>
              <a:rPr lang="en-US" altLang="zh-TW" dirty="0">
                <a:ea typeface="新細明體" pitchFamily="18" charset="-120"/>
              </a:rPr>
              <a:t>Provides access to network resources</a:t>
            </a:r>
          </a:p>
          <a:p>
            <a:pPr lvl="1" eaLnBrk="1" hangingPunct="1"/>
            <a:r>
              <a:rPr lang="en-US" altLang="zh-TW" dirty="0">
                <a:ea typeface="新細明體" pitchFamily="18" charset="-120"/>
              </a:rPr>
              <a:t>Multiple servers are called server farms</a:t>
            </a:r>
          </a:p>
          <a:p>
            <a:pPr lvl="1" eaLnBrk="1" hangingPunct="1"/>
            <a:r>
              <a:rPr lang="en-US" altLang="zh-TW" dirty="0">
                <a:ea typeface="新細明體" pitchFamily="18" charset="-120"/>
              </a:rPr>
              <a:t>Often simply a powerful desktop: Google</a:t>
            </a:r>
          </a:p>
          <a:p>
            <a:pPr eaLnBrk="1" hangingPunct="1"/>
            <a:endParaRPr lang="zh-TW" altLang="en-US" dirty="0">
              <a:ea typeface="新細明體" pitchFamily="18" charset="-120"/>
            </a:endParaRPr>
          </a:p>
        </p:txBody>
      </p:sp>
      <p:sp>
        <p:nvSpPr>
          <p:cNvPr id="24578" name="Slide Number Placeholder 3"/>
          <p:cNvSpPr>
            <a:spLocks noGrp="1"/>
          </p:cNvSpPr>
          <p:nvPr>
            <p:ph type="sldNum" sz="quarter" idx="12"/>
          </p:nvPr>
        </p:nvSpPr>
        <p:spPr>
          <a:xfrm>
            <a:off x="7010400" y="6324600"/>
            <a:ext cx="609600" cy="457200"/>
          </a:xfrm>
          <a:noFill/>
        </p:spPr>
        <p:txBody>
          <a:bodyPr/>
          <a:lstStyle/>
          <a:p>
            <a:fld id="{46D43217-CAFA-4B72-A256-B800DEE115D1}" type="slidenum">
              <a:rPr lang="en-US" altLang="zh-TW" smtClean="0">
                <a:latin typeface="Arial" pitchFamily="34" charset="0"/>
              </a:rPr>
              <a:pPr/>
              <a:t>41</a:t>
            </a:fld>
            <a:endParaRPr lang="en-US" altLang="zh-TW" dirty="0">
              <a:latin typeface="Arial" pitchFamily="34" charset="0"/>
            </a:endParaRPr>
          </a:p>
        </p:txBody>
      </p:sp>
      <p:pic>
        <p:nvPicPr>
          <p:cNvPr id="24581" name="Picture 4" descr="16"/>
          <p:cNvPicPr>
            <a:picLocks noChangeAspect="1" noChangeArrowheads="1"/>
          </p:cNvPicPr>
          <p:nvPr/>
        </p:nvPicPr>
        <p:blipFill>
          <a:blip r:embed="rId3" cstate="print"/>
          <a:srcRect/>
          <a:stretch>
            <a:fillRect/>
          </a:stretch>
        </p:blipFill>
        <p:spPr bwMode="auto">
          <a:xfrm>
            <a:off x="457200" y="3276600"/>
            <a:ext cx="6324600" cy="3273425"/>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6" name="Rectangle 7"/>
          <p:cNvSpPr>
            <a:spLocks noGrp="1" noChangeArrowheads="1"/>
          </p:cNvSpPr>
          <p:nvPr>
            <p:ph type="title"/>
          </p:nvPr>
        </p:nvSpPr>
        <p:spPr/>
        <p:txBody>
          <a:bodyPr/>
          <a:lstStyle/>
          <a:p>
            <a:pPr eaLnBrk="1" hangingPunct="1"/>
            <a:r>
              <a:rPr lang="en-US" altLang="zh-TW" dirty="0">
                <a:ea typeface="新細明體" pitchFamily="18" charset="-120"/>
              </a:rPr>
              <a:t>Network Servers</a:t>
            </a:r>
            <a:endParaRPr lang="zh-TW" altLang="en-US" dirty="0">
              <a:ea typeface="新細明體" pitchFamily="18" charset="-120"/>
            </a:endParaRPr>
          </a:p>
        </p:txBody>
      </p:sp>
      <p:sp>
        <p:nvSpPr>
          <p:cNvPr id="25603" name="Rectangle 3"/>
          <p:cNvSpPr>
            <a:spLocks noGrp="1" noChangeArrowheads="1"/>
          </p:cNvSpPr>
          <p:nvPr>
            <p:ph idx="1"/>
          </p:nvPr>
        </p:nvSpPr>
        <p:spPr/>
        <p:txBody>
          <a:bodyPr/>
          <a:lstStyle/>
          <a:p>
            <a:pPr lvl="1" eaLnBrk="1" hangingPunct="1"/>
            <a:r>
              <a:rPr lang="en-US" altLang="zh-TW" dirty="0">
                <a:ea typeface="新細明體" pitchFamily="18" charset="-120"/>
              </a:rPr>
              <a:t>Flexibility to different kinds of tasks</a:t>
            </a:r>
            <a:endParaRPr lang="zh-TW" altLang="en-US" dirty="0">
              <a:ea typeface="新細明體" pitchFamily="18" charset="-120"/>
            </a:endParaRPr>
          </a:p>
        </p:txBody>
      </p:sp>
      <p:sp>
        <p:nvSpPr>
          <p:cNvPr id="25602" name="Slide Number Placeholder 3"/>
          <p:cNvSpPr>
            <a:spLocks noGrp="1"/>
          </p:cNvSpPr>
          <p:nvPr>
            <p:ph type="sldNum" sz="quarter" idx="12"/>
          </p:nvPr>
        </p:nvSpPr>
        <p:spPr>
          <a:xfrm>
            <a:off x="7010400" y="6324600"/>
            <a:ext cx="609600" cy="457200"/>
          </a:xfrm>
          <a:noFill/>
        </p:spPr>
        <p:txBody>
          <a:bodyPr/>
          <a:lstStyle/>
          <a:p>
            <a:fld id="{87DB6955-5C06-4DAC-B474-6A2328899308}" type="slidenum">
              <a:rPr lang="en-US" altLang="zh-TW" smtClean="0">
                <a:latin typeface="Arial" pitchFamily="34" charset="0"/>
              </a:rPr>
              <a:pPr/>
              <a:t>42</a:t>
            </a:fld>
            <a:endParaRPr lang="en-US" altLang="zh-TW" dirty="0">
              <a:latin typeface="Arial" pitchFamily="34" charset="0"/>
            </a:endParaRPr>
          </a:p>
        </p:txBody>
      </p:sp>
      <p:sp>
        <p:nvSpPr>
          <p:cNvPr id="25604" name="Rectangle 5"/>
          <p:cNvSpPr>
            <a:spLocks noChangeArrowheads="1"/>
          </p:cNvSpPr>
          <p:nvPr/>
        </p:nvSpPr>
        <p:spPr bwMode="auto">
          <a:xfrm>
            <a:off x="3019425" y="3246438"/>
            <a:ext cx="3105150" cy="366712"/>
          </a:xfrm>
          <a:prstGeom prst="rect">
            <a:avLst/>
          </a:prstGeom>
          <a:noFill/>
          <a:ln w="9525">
            <a:noFill/>
            <a:miter lim="800000"/>
            <a:headEnd/>
            <a:tailEnd/>
          </a:ln>
        </p:spPr>
        <p:txBody>
          <a:bodyPr wrap="none">
            <a:spAutoFit/>
          </a:bodyPr>
          <a:lstStyle/>
          <a:p>
            <a:r>
              <a:rPr lang="en-US" altLang="zh-TW">
                <a:solidFill>
                  <a:schemeClr val="bg1"/>
                </a:solidFill>
                <a:effectLst/>
                <a:ea typeface="新細明體" pitchFamily="18" charset="-120"/>
              </a:rPr>
              <a:t>Computers for Organizations</a:t>
            </a:r>
            <a:endParaRPr lang="zh-TW" altLang="en-US">
              <a:solidFill>
                <a:schemeClr val="bg1"/>
              </a:solidFill>
              <a:effectLst/>
              <a:ea typeface="新細明體" pitchFamily="18" charset="-120"/>
            </a:endParaRPr>
          </a:p>
        </p:txBody>
      </p:sp>
      <p:sp>
        <p:nvSpPr>
          <p:cNvPr id="25605" name="Rectangle 6"/>
          <p:cNvSpPr>
            <a:spLocks noChangeArrowheads="1"/>
          </p:cNvSpPr>
          <p:nvPr/>
        </p:nvSpPr>
        <p:spPr bwMode="auto">
          <a:xfrm>
            <a:off x="3019425" y="3246438"/>
            <a:ext cx="3105150" cy="366712"/>
          </a:xfrm>
          <a:prstGeom prst="rect">
            <a:avLst/>
          </a:prstGeom>
          <a:noFill/>
          <a:ln w="9525">
            <a:noFill/>
            <a:miter lim="800000"/>
            <a:headEnd/>
            <a:tailEnd/>
          </a:ln>
        </p:spPr>
        <p:txBody>
          <a:bodyPr wrap="none">
            <a:spAutoFit/>
          </a:bodyPr>
          <a:lstStyle/>
          <a:p>
            <a:r>
              <a:rPr lang="en-US" altLang="zh-TW">
                <a:solidFill>
                  <a:schemeClr val="bg1"/>
                </a:solidFill>
                <a:effectLst/>
                <a:ea typeface="新細明體" pitchFamily="18" charset="-120"/>
              </a:rPr>
              <a:t>Computers for Organizations</a:t>
            </a:r>
            <a:endParaRPr lang="zh-TW" altLang="en-US">
              <a:solidFill>
                <a:schemeClr val="bg1"/>
              </a:solidFill>
              <a:effectLst/>
              <a:ea typeface="新細明體" pitchFamily="18" charset="-120"/>
            </a:endParaRPr>
          </a:p>
        </p:txBody>
      </p:sp>
      <p:pic>
        <p:nvPicPr>
          <p:cNvPr id="25607" name="Picture 8" descr="17"/>
          <p:cNvPicPr>
            <a:picLocks noChangeAspect="1" noChangeArrowheads="1"/>
          </p:cNvPicPr>
          <p:nvPr/>
        </p:nvPicPr>
        <p:blipFill>
          <a:blip r:embed="rId3" cstate="print"/>
          <a:srcRect/>
          <a:stretch>
            <a:fillRect/>
          </a:stretch>
        </p:blipFill>
        <p:spPr bwMode="auto">
          <a:xfrm>
            <a:off x="609600" y="2057400"/>
            <a:ext cx="5257800" cy="4060825"/>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lstStyle/>
          <a:p>
            <a:pPr eaLnBrk="1" hangingPunct="1"/>
            <a:r>
              <a:rPr lang="en-US" altLang="zh-TW" dirty="0">
                <a:ea typeface="新細明體" pitchFamily="18" charset="-120"/>
              </a:rPr>
              <a:t>Network Servers</a:t>
            </a:r>
            <a:endParaRPr lang="zh-TW" altLang="en-US" dirty="0">
              <a:ea typeface="新細明體" pitchFamily="18" charset="-120"/>
            </a:endParaRPr>
          </a:p>
        </p:txBody>
      </p:sp>
      <p:sp>
        <p:nvSpPr>
          <p:cNvPr id="26628" name="Rectangle 3"/>
          <p:cNvSpPr>
            <a:spLocks noGrp="1" noChangeArrowheads="1"/>
          </p:cNvSpPr>
          <p:nvPr>
            <p:ph idx="1"/>
          </p:nvPr>
        </p:nvSpPr>
        <p:spPr/>
        <p:txBody>
          <a:bodyPr/>
          <a:lstStyle/>
          <a:p>
            <a:pPr lvl="1" eaLnBrk="1" hangingPunct="1"/>
            <a:r>
              <a:rPr lang="en-US" altLang="zh-TW" dirty="0">
                <a:ea typeface="新細明體" pitchFamily="18" charset="-120"/>
              </a:rPr>
              <a:t>Users use the Internet as a means of connecting even if away from the offices. </a:t>
            </a:r>
            <a:endParaRPr lang="zh-TW" altLang="en-US" dirty="0">
              <a:ea typeface="新細明體" pitchFamily="18" charset="-120"/>
            </a:endParaRPr>
          </a:p>
        </p:txBody>
      </p:sp>
      <p:sp>
        <p:nvSpPr>
          <p:cNvPr id="26626" name="Slide Number Placeholder 3"/>
          <p:cNvSpPr>
            <a:spLocks noGrp="1"/>
          </p:cNvSpPr>
          <p:nvPr>
            <p:ph type="sldNum" sz="quarter" idx="12"/>
          </p:nvPr>
        </p:nvSpPr>
        <p:spPr>
          <a:xfrm>
            <a:off x="7010400" y="6324600"/>
            <a:ext cx="609600" cy="457200"/>
          </a:xfrm>
          <a:noFill/>
        </p:spPr>
        <p:txBody>
          <a:bodyPr/>
          <a:lstStyle/>
          <a:p>
            <a:fld id="{C8355F6D-25F8-4A3E-809C-C543E06C4A47}" type="slidenum">
              <a:rPr lang="en-US" altLang="zh-TW" smtClean="0">
                <a:latin typeface="Arial" pitchFamily="34" charset="0"/>
              </a:rPr>
              <a:pPr/>
              <a:t>43</a:t>
            </a:fld>
            <a:endParaRPr lang="en-US" altLang="zh-TW" dirty="0">
              <a:latin typeface="Arial" pitchFamily="34" charset="0"/>
            </a:endParaRPr>
          </a:p>
        </p:txBody>
      </p:sp>
      <p:pic>
        <p:nvPicPr>
          <p:cNvPr id="26629" name="Picture 4" descr="18"/>
          <p:cNvPicPr>
            <a:picLocks noChangeAspect="1" noChangeArrowheads="1"/>
          </p:cNvPicPr>
          <p:nvPr/>
        </p:nvPicPr>
        <p:blipFill>
          <a:blip r:embed="rId3" cstate="print"/>
          <a:srcRect/>
          <a:stretch>
            <a:fillRect/>
          </a:stretch>
        </p:blipFill>
        <p:spPr bwMode="auto">
          <a:xfrm>
            <a:off x="457200" y="2971800"/>
            <a:ext cx="7048500" cy="3333750"/>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a:lstStyle/>
          <a:p>
            <a:pPr eaLnBrk="1" hangingPunct="1"/>
            <a:r>
              <a:rPr lang="en-US" altLang="zh-TW" dirty="0">
                <a:ea typeface="新細明體" pitchFamily="18" charset="-120"/>
              </a:rPr>
              <a:t>Mainframes</a:t>
            </a:r>
          </a:p>
        </p:txBody>
      </p:sp>
      <p:sp>
        <p:nvSpPr>
          <p:cNvPr id="27652" name="Rectangle 3"/>
          <p:cNvSpPr>
            <a:spLocks noGrp="1" noChangeArrowheads="1"/>
          </p:cNvSpPr>
          <p:nvPr>
            <p:ph type="body" sz="half" idx="1"/>
          </p:nvPr>
        </p:nvSpPr>
        <p:spPr>
          <a:xfrm>
            <a:off x="381000" y="1295400"/>
            <a:ext cx="7162800" cy="1981200"/>
          </a:xfrm>
        </p:spPr>
        <p:txBody>
          <a:bodyPr/>
          <a:lstStyle/>
          <a:p>
            <a:pPr lvl="1" eaLnBrk="1" hangingPunct="1"/>
            <a:r>
              <a:rPr lang="en-US" altLang="zh-TW" sz="2400" dirty="0">
                <a:ea typeface="新細明體" pitchFamily="18" charset="-120"/>
              </a:rPr>
              <a:t>Used in large organizations</a:t>
            </a:r>
          </a:p>
          <a:p>
            <a:pPr lvl="1" eaLnBrk="1" hangingPunct="1"/>
            <a:r>
              <a:rPr lang="en-US" altLang="zh-TW" sz="2400" dirty="0">
                <a:ea typeface="新細明體" pitchFamily="18" charset="-120"/>
              </a:rPr>
              <a:t>Handle thousands of users</a:t>
            </a:r>
          </a:p>
          <a:p>
            <a:pPr lvl="1" eaLnBrk="1" hangingPunct="1"/>
            <a:r>
              <a:rPr lang="en-US" altLang="zh-TW" sz="2400" dirty="0">
                <a:ea typeface="新細明體" pitchFamily="18" charset="-120"/>
              </a:rPr>
              <a:t>Users access through a terminal</a:t>
            </a:r>
          </a:p>
        </p:txBody>
      </p:sp>
      <p:sp>
        <p:nvSpPr>
          <p:cNvPr id="27650" name="Slide Number Placeholder 4"/>
          <p:cNvSpPr>
            <a:spLocks noGrp="1"/>
          </p:cNvSpPr>
          <p:nvPr>
            <p:ph type="sldNum" sz="quarter" idx="10"/>
          </p:nvPr>
        </p:nvSpPr>
        <p:spPr>
          <a:xfrm>
            <a:off x="7086600" y="6324600"/>
            <a:ext cx="609600" cy="457200"/>
          </a:xfrm>
          <a:noFill/>
        </p:spPr>
        <p:txBody>
          <a:bodyPr/>
          <a:lstStyle/>
          <a:p>
            <a:fld id="{391C8241-9DF5-494E-9A9E-8AE0444B53AB}" type="slidenum">
              <a:rPr lang="en-US" altLang="zh-TW" smtClean="0">
                <a:latin typeface="Arial" pitchFamily="34" charset="0"/>
              </a:rPr>
              <a:pPr/>
              <a:t>44</a:t>
            </a:fld>
            <a:endParaRPr lang="en-US" altLang="zh-TW" dirty="0">
              <a:latin typeface="Arial" pitchFamily="34" charset="0"/>
            </a:endParaRPr>
          </a:p>
        </p:txBody>
      </p:sp>
      <p:pic>
        <p:nvPicPr>
          <p:cNvPr id="27653" name="Picture 7" descr="19"/>
          <p:cNvPicPr>
            <a:picLocks noChangeAspect="1" noChangeArrowheads="1"/>
          </p:cNvPicPr>
          <p:nvPr/>
        </p:nvPicPr>
        <p:blipFill>
          <a:blip r:embed="rId3" cstate="print"/>
          <a:srcRect/>
          <a:stretch>
            <a:fillRect/>
          </a:stretch>
        </p:blipFill>
        <p:spPr bwMode="auto">
          <a:xfrm>
            <a:off x="304800" y="3124200"/>
            <a:ext cx="7239000" cy="2378075"/>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p:txBody>
          <a:bodyPr/>
          <a:lstStyle/>
          <a:p>
            <a:pPr eaLnBrk="1" hangingPunct="1"/>
            <a:r>
              <a:rPr lang="en-US" altLang="zh-TW" dirty="0">
                <a:ea typeface="新細明體" pitchFamily="18" charset="-120"/>
              </a:rPr>
              <a:t>Mainframes</a:t>
            </a:r>
            <a:endParaRPr lang="zh-TW" altLang="en-US" dirty="0">
              <a:ea typeface="新細明體" pitchFamily="18" charset="-120"/>
            </a:endParaRPr>
          </a:p>
        </p:txBody>
      </p:sp>
      <p:sp>
        <p:nvSpPr>
          <p:cNvPr id="28676" name="Rectangle 3"/>
          <p:cNvSpPr>
            <a:spLocks noGrp="1" noChangeArrowheads="1"/>
          </p:cNvSpPr>
          <p:nvPr>
            <p:ph idx="1"/>
          </p:nvPr>
        </p:nvSpPr>
        <p:spPr/>
        <p:txBody>
          <a:bodyPr/>
          <a:lstStyle/>
          <a:p>
            <a:pPr lvl="1" eaLnBrk="1" hangingPunct="1"/>
            <a:r>
              <a:rPr lang="en-US" altLang="zh-TW" dirty="0">
                <a:ea typeface="新細明體" pitchFamily="18" charset="-120"/>
              </a:rPr>
              <a:t>Large and powerful systems</a:t>
            </a:r>
          </a:p>
        </p:txBody>
      </p:sp>
      <p:sp>
        <p:nvSpPr>
          <p:cNvPr id="28674" name="Slide Number Placeholder 3"/>
          <p:cNvSpPr>
            <a:spLocks noGrp="1"/>
          </p:cNvSpPr>
          <p:nvPr>
            <p:ph type="sldNum" sz="quarter" idx="12"/>
          </p:nvPr>
        </p:nvSpPr>
        <p:spPr>
          <a:xfrm>
            <a:off x="7010400" y="6324600"/>
            <a:ext cx="609600" cy="457200"/>
          </a:xfrm>
          <a:noFill/>
        </p:spPr>
        <p:txBody>
          <a:bodyPr/>
          <a:lstStyle/>
          <a:p>
            <a:fld id="{3F99E0E9-DC7C-4547-88C8-F04814E0F5E2}" type="slidenum">
              <a:rPr lang="en-US" altLang="zh-TW" smtClean="0">
                <a:latin typeface="Arial" pitchFamily="34" charset="0"/>
              </a:rPr>
              <a:pPr/>
              <a:t>45</a:t>
            </a:fld>
            <a:endParaRPr lang="en-US" altLang="zh-TW" dirty="0">
              <a:latin typeface="Arial" pitchFamily="34" charset="0"/>
            </a:endParaRPr>
          </a:p>
        </p:txBody>
      </p:sp>
      <p:pic>
        <p:nvPicPr>
          <p:cNvPr id="28677" name="Picture 4"/>
          <p:cNvPicPr>
            <a:picLocks noChangeAspect="1" noChangeArrowheads="1"/>
          </p:cNvPicPr>
          <p:nvPr/>
        </p:nvPicPr>
        <p:blipFill>
          <a:blip r:embed="rId3" cstate="print"/>
          <a:srcRect/>
          <a:stretch>
            <a:fillRect/>
          </a:stretch>
        </p:blipFill>
        <p:spPr bwMode="auto">
          <a:xfrm>
            <a:off x="685800" y="2514600"/>
            <a:ext cx="5486400" cy="3641725"/>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pPr eaLnBrk="1" hangingPunct="1"/>
            <a:r>
              <a:rPr lang="en-US" altLang="zh-TW" dirty="0">
                <a:ea typeface="新細明體" pitchFamily="18" charset="-120"/>
              </a:rPr>
              <a:t>Minicomputers</a:t>
            </a:r>
          </a:p>
        </p:txBody>
      </p:sp>
      <p:sp>
        <p:nvSpPr>
          <p:cNvPr id="29700" name="Rectangle 3"/>
          <p:cNvSpPr>
            <a:spLocks noGrp="1" noChangeArrowheads="1"/>
          </p:cNvSpPr>
          <p:nvPr>
            <p:ph idx="1"/>
          </p:nvPr>
        </p:nvSpPr>
        <p:spPr>
          <a:xfrm>
            <a:off x="304800" y="1219201"/>
            <a:ext cx="7315200" cy="2971800"/>
          </a:xfrm>
        </p:spPr>
        <p:txBody>
          <a:bodyPr/>
          <a:lstStyle/>
          <a:p>
            <a:r>
              <a:rPr lang="en-US" altLang="zh-TW" dirty="0">
                <a:ea typeface="新細明體" pitchFamily="18" charset="-120"/>
              </a:rPr>
              <a:t>Called midrange computers</a:t>
            </a:r>
          </a:p>
          <a:p>
            <a:r>
              <a:rPr lang="en-US" altLang="zh-TW" dirty="0">
                <a:ea typeface="新細明體" pitchFamily="18" charset="-120"/>
              </a:rPr>
              <a:t>Power between mainframe and desktop</a:t>
            </a:r>
          </a:p>
          <a:p>
            <a:r>
              <a:rPr lang="en-US" altLang="zh-TW" dirty="0">
                <a:ea typeface="新細明體" pitchFamily="18" charset="-120"/>
              </a:rPr>
              <a:t>Handle hundreds of users</a:t>
            </a:r>
          </a:p>
          <a:p>
            <a:r>
              <a:rPr lang="en-US" altLang="zh-TW" dirty="0">
                <a:ea typeface="新細明體" pitchFamily="18" charset="-120"/>
              </a:rPr>
              <a:t>Used in smaller organizations</a:t>
            </a:r>
          </a:p>
          <a:p>
            <a:r>
              <a:rPr lang="en-US" altLang="zh-TW" dirty="0">
                <a:ea typeface="新細明體" pitchFamily="18" charset="-120"/>
              </a:rPr>
              <a:t>Users access through a terminal</a:t>
            </a:r>
          </a:p>
        </p:txBody>
      </p:sp>
      <p:sp>
        <p:nvSpPr>
          <p:cNvPr id="29698" name="Slide Number Placeholder 3"/>
          <p:cNvSpPr>
            <a:spLocks noGrp="1"/>
          </p:cNvSpPr>
          <p:nvPr>
            <p:ph type="sldNum" sz="quarter" idx="12"/>
          </p:nvPr>
        </p:nvSpPr>
        <p:spPr>
          <a:noFill/>
        </p:spPr>
        <p:txBody>
          <a:bodyPr/>
          <a:lstStyle/>
          <a:p>
            <a:fld id="{68E67663-E7A0-4D00-B268-FE559714F90B}" type="slidenum">
              <a:rPr lang="en-US" altLang="zh-TW" smtClean="0">
                <a:latin typeface="Arial" pitchFamily="34" charset="0"/>
              </a:rPr>
              <a:pPr/>
              <a:t>46</a:t>
            </a:fld>
            <a:endParaRPr lang="en-US" altLang="zh-TW" dirty="0">
              <a:latin typeface="Arial"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pPr eaLnBrk="1" hangingPunct="1"/>
            <a:r>
              <a:rPr lang="en-US" altLang="zh-TW" dirty="0">
                <a:ea typeface="新細明體" pitchFamily="18" charset="-120"/>
              </a:rPr>
              <a:t>Supercomputers</a:t>
            </a:r>
          </a:p>
        </p:txBody>
      </p:sp>
      <p:sp>
        <p:nvSpPr>
          <p:cNvPr id="30724" name="Rectangle 3"/>
          <p:cNvSpPr>
            <a:spLocks noGrp="1" noChangeArrowheads="1"/>
          </p:cNvSpPr>
          <p:nvPr>
            <p:ph type="body" sz="half" idx="1"/>
          </p:nvPr>
        </p:nvSpPr>
        <p:spPr/>
        <p:txBody>
          <a:bodyPr/>
          <a:lstStyle/>
          <a:p>
            <a:pPr lvl="1" eaLnBrk="1" hangingPunct="1"/>
            <a:r>
              <a:rPr lang="en-US" altLang="zh-TW" sz="2400" dirty="0">
                <a:ea typeface="新細明體" pitchFamily="18" charset="-120"/>
              </a:rPr>
              <a:t>The most powerful computers made</a:t>
            </a:r>
          </a:p>
          <a:p>
            <a:pPr lvl="1" eaLnBrk="1" hangingPunct="1"/>
            <a:r>
              <a:rPr lang="en-US" altLang="zh-TW" sz="2400" dirty="0">
                <a:ea typeface="新細明體" pitchFamily="18" charset="-120"/>
              </a:rPr>
              <a:t>Handle large and complex calculations</a:t>
            </a:r>
          </a:p>
          <a:p>
            <a:pPr lvl="1" eaLnBrk="1" hangingPunct="1"/>
            <a:r>
              <a:rPr lang="en-US" altLang="zh-TW" sz="2400" dirty="0">
                <a:ea typeface="新細明體" pitchFamily="18" charset="-120"/>
              </a:rPr>
              <a:t>Process trillions of operations per second</a:t>
            </a:r>
          </a:p>
          <a:p>
            <a:pPr lvl="1" eaLnBrk="1" hangingPunct="1"/>
            <a:r>
              <a:rPr lang="en-US" altLang="zh-TW" sz="2400" dirty="0">
                <a:ea typeface="新細明體" pitchFamily="18" charset="-120"/>
              </a:rPr>
              <a:t>Found in research organizations</a:t>
            </a:r>
          </a:p>
        </p:txBody>
      </p:sp>
      <p:sp>
        <p:nvSpPr>
          <p:cNvPr id="30722" name="Slide Number Placeholder 4"/>
          <p:cNvSpPr>
            <a:spLocks noGrp="1"/>
          </p:cNvSpPr>
          <p:nvPr>
            <p:ph type="sldNum" sz="quarter" idx="10"/>
          </p:nvPr>
        </p:nvSpPr>
        <p:spPr>
          <a:xfrm>
            <a:off x="6934200" y="6324600"/>
            <a:ext cx="609600" cy="457200"/>
          </a:xfrm>
          <a:noFill/>
        </p:spPr>
        <p:txBody>
          <a:bodyPr/>
          <a:lstStyle/>
          <a:p>
            <a:fld id="{86B908B9-5FC7-4E35-A6C1-897C2C5CF865}" type="slidenum">
              <a:rPr lang="en-US" altLang="zh-TW" smtClean="0">
                <a:latin typeface="Arial" pitchFamily="34" charset="0"/>
              </a:rPr>
              <a:pPr/>
              <a:t>47</a:t>
            </a:fld>
            <a:endParaRPr lang="en-US" altLang="zh-TW" dirty="0">
              <a:latin typeface="Arial" pitchFamily="34" charset="0"/>
            </a:endParaRPr>
          </a:p>
        </p:txBody>
      </p:sp>
      <p:pic>
        <p:nvPicPr>
          <p:cNvPr id="30725" name="Picture 6" descr="supercomputer"/>
          <p:cNvPicPr>
            <a:picLocks noChangeAspect="1" noChangeArrowheads="1"/>
          </p:cNvPicPr>
          <p:nvPr/>
        </p:nvPicPr>
        <p:blipFill>
          <a:blip r:embed="rId3" cstate="print"/>
          <a:srcRect/>
          <a:stretch>
            <a:fillRect/>
          </a:stretch>
        </p:blipFill>
        <p:spPr bwMode="auto">
          <a:xfrm>
            <a:off x="3962400" y="2286000"/>
            <a:ext cx="3327400" cy="2260600"/>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pPr eaLnBrk="1" hangingPunct="1"/>
            <a:r>
              <a:rPr lang="en-US" altLang="zh-TW">
                <a:ea typeface="新細明體" pitchFamily="18" charset="-120"/>
              </a:rPr>
              <a:t>Computers in Society</a:t>
            </a:r>
          </a:p>
        </p:txBody>
      </p:sp>
      <p:sp>
        <p:nvSpPr>
          <p:cNvPr id="32772" name="Rectangle 3"/>
          <p:cNvSpPr>
            <a:spLocks noGrp="1" noChangeArrowheads="1"/>
          </p:cNvSpPr>
          <p:nvPr>
            <p:ph idx="1"/>
          </p:nvPr>
        </p:nvSpPr>
        <p:spPr/>
        <p:txBody>
          <a:bodyPr/>
          <a:lstStyle/>
          <a:p>
            <a:pPr eaLnBrk="1" hangingPunct="1"/>
            <a:r>
              <a:rPr lang="en-US" altLang="zh-TW" dirty="0">
                <a:ea typeface="新細明體" pitchFamily="18" charset="-120"/>
              </a:rPr>
              <a:t>More impact than any other invention</a:t>
            </a:r>
          </a:p>
          <a:p>
            <a:pPr lvl="1" eaLnBrk="1" hangingPunct="1"/>
            <a:r>
              <a:rPr lang="en-US" altLang="zh-TW" dirty="0">
                <a:ea typeface="新細明體" pitchFamily="18" charset="-120"/>
              </a:rPr>
              <a:t>“</a:t>
            </a:r>
            <a:r>
              <a:rPr lang="en-US" altLang="zh-TW" i="1" dirty="0">
                <a:ea typeface="新細明體" pitchFamily="18" charset="-120"/>
              </a:rPr>
              <a:t>Computers have changed our world</a:t>
            </a:r>
            <a:r>
              <a:rPr lang="en-US" altLang="zh-TW" dirty="0">
                <a:ea typeface="新細明體" pitchFamily="18" charset="-120"/>
              </a:rPr>
              <a:t>” or “</a:t>
            </a:r>
            <a:r>
              <a:rPr lang="en-US" altLang="zh-TW" i="1" dirty="0">
                <a:ea typeface="新細明體" pitchFamily="18" charset="-120"/>
              </a:rPr>
              <a:t>Computers have changed the way we do</a:t>
            </a:r>
            <a:r>
              <a:rPr lang="en-US" altLang="zh-TW" dirty="0">
                <a:ea typeface="新細明體" pitchFamily="18" charset="-120"/>
              </a:rPr>
              <a:t>”</a:t>
            </a:r>
          </a:p>
          <a:p>
            <a:pPr lvl="1" eaLnBrk="1" hangingPunct="1"/>
            <a:r>
              <a:rPr lang="en-US" altLang="zh-TW" dirty="0">
                <a:ea typeface="新細明體" pitchFamily="18" charset="-120"/>
              </a:rPr>
              <a:t>Changed work and leisure activities</a:t>
            </a:r>
          </a:p>
          <a:p>
            <a:pPr lvl="1" eaLnBrk="1" hangingPunct="1"/>
            <a:r>
              <a:rPr lang="en-US" altLang="zh-TW" dirty="0">
                <a:ea typeface="新細明體" pitchFamily="18" charset="-120"/>
              </a:rPr>
              <a:t>Used by all demographic groups</a:t>
            </a:r>
          </a:p>
          <a:p>
            <a:pPr eaLnBrk="1" hangingPunct="1"/>
            <a:r>
              <a:rPr lang="en-US" altLang="zh-TW" dirty="0">
                <a:ea typeface="新細明體" pitchFamily="18" charset="-120"/>
              </a:rPr>
              <a:t>Computers are important because:</a:t>
            </a:r>
          </a:p>
          <a:p>
            <a:pPr lvl="1" eaLnBrk="1" hangingPunct="1"/>
            <a:r>
              <a:rPr lang="en-US" altLang="zh-TW" dirty="0">
                <a:ea typeface="新細明體" pitchFamily="18" charset="-120"/>
              </a:rPr>
              <a:t>Provide information to users</a:t>
            </a:r>
          </a:p>
          <a:p>
            <a:pPr lvl="1" eaLnBrk="1" hangingPunct="1"/>
            <a:r>
              <a:rPr lang="en-US" altLang="zh-TW" dirty="0">
                <a:ea typeface="新細明體" pitchFamily="18" charset="-120"/>
              </a:rPr>
              <a:t>Information is critical to our society</a:t>
            </a:r>
          </a:p>
          <a:p>
            <a:pPr lvl="1" eaLnBrk="1" hangingPunct="1"/>
            <a:r>
              <a:rPr lang="en-US" altLang="zh-TW" dirty="0">
                <a:ea typeface="新細明體" pitchFamily="18" charset="-120"/>
              </a:rPr>
              <a:t>Managing information is difficult </a:t>
            </a:r>
          </a:p>
          <a:p>
            <a:pPr eaLnBrk="1" hangingPunct="1"/>
            <a:endParaRPr lang="en-US" altLang="zh-TW" dirty="0">
              <a:ea typeface="新細明體" pitchFamily="18" charset="-120"/>
            </a:endParaRPr>
          </a:p>
          <a:p>
            <a:pPr lvl="1" eaLnBrk="1" hangingPunct="1"/>
            <a:endParaRPr lang="zh-TW" altLang="en-US" dirty="0">
              <a:ea typeface="新細明體" pitchFamily="18" charset="-120"/>
            </a:endParaRPr>
          </a:p>
        </p:txBody>
      </p:sp>
      <p:sp>
        <p:nvSpPr>
          <p:cNvPr id="32770" name="Slide Number Placeholder 3"/>
          <p:cNvSpPr>
            <a:spLocks noGrp="1"/>
          </p:cNvSpPr>
          <p:nvPr>
            <p:ph type="sldNum" sz="quarter" idx="12"/>
          </p:nvPr>
        </p:nvSpPr>
        <p:spPr>
          <a:noFill/>
        </p:spPr>
        <p:txBody>
          <a:bodyPr/>
          <a:lstStyle/>
          <a:p>
            <a:fld id="{388E9830-E9C7-40A5-B4B7-B3CAA8DCF11B}" type="slidenum">
              <a:rPr lang="en-US" altLang="zh-TW" smtClean="0">
                <a:latin typeface="Arial" pitchFamily="34" charset="0"/>
              </a:rPr>
              <a:pPr/>
              <a:t>48</a:t>
            </a:fld>
            <a:endParaRPr lang="en-US" altLang="zh-TW" dirty="0">
              <a:latin typeface="Arial"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p:txBody>
          <a:bodyPr/>
          <a:lstStyle/>
          <a:p>
            <a:pPr eaLnBrk="1" hangingPunct="1"/>
            <a:r>
              <a:rPr lang="en-US" altLang="zh-TW" dirty="0">
                <a:ea typeface="新細明體" pitchFamily="18" charset="-120"/>
              </a:rPr>
              <a:t>Impact of Computers</a:t>
            </a:r>
            <a:endParaRPr lang="zh-TW" altLang="en-US" dirty="0">
              <a:ea typeface="新細明體" pitchFamily="18" charset="-120"/>
            </a:endParaRPr>
          </a:p>
        </p:txBody>
      </p:sp>
      <p:sp>
        <p:nvSpPr>
          <p:cNvPr id="33796" name="Rectangle 3"/>
          <p:cNvSpPr>
            <a:spLocks noGrp="1" noChangeArrowheads="1"/>
          </p:cNvSpPr>
          <p:nvPr>
            <p:ph idx="1"/>
          </p:nvPr>
        </p:nvSpPr>
        <p:spPr/>
        <p:txBody>
          <a:bodyPr/>
          <a:lstStyle/>
          <a:p>
            <a:r>
              <a:rPr lang="en-US" altLang="zh-TW" dirty="0">
                <a:ea typeface="新細明體" pitchFamily="18" charset="-120"/>
              </a:rPr>
              <a:t>Like the Impact of automobile</a:t>
            </a:r>
          </a:p>
          <a:p>
            <a:pPr eaLnBrk="1" hangingPunct="1">
              <a:buFontTx/>
              <a:buNone/>
            </a:pPr>
            <a:endParaRPr lang="en-US" altLang="zh-TW" dirty="0">
              <a:ea typeface="新細明體" pitchFamily="18" charset="-120"/>
            </a:endParaRPr>
          </a:p>
          <a:p>
            <a:pPr eaLnBrk="1" hangingPunct="1">
              <a:buFontTx/>
              <a:buNone/>
            </a:pPr>
            <a:endParaRPr lang="en-US" altLang="zh-TW" dirty="0">
              <a:ea typeface="新細明體" pitchFamily="18" charset="-120"/>
            </a:endParaRPr>
          </a:p>
        </p:txBody>
      </p:sp>
      <p:sp>
        <p:nvSpPr>
          <p:cNvPr id="33794" name="Slide Number Placeholder 3"/>
          <p:cNvSpPr>
            <a:spLocks noGrp="1"/>
          </p:cNvSpPr>
          <p:nvPr>
            <p:ph type="sldNum" sz="quarter" idx="12"/>
          </p:nvPr>
        </p:nvSpPr>
        <p:spPr>
          <a:noFill/>
        </p:spPr>
        <p:txBody>
          <a:bodyPr/>
          <a:lstStyle/>
          <a:p>
            <a:fld id="{69DFD611-5A06-4762-BB62-C7592B0E7627}" type="slidenum">
              <a:rPr lang="en-US" altLang="zh-TW" smtClean="0">
                <a:latin typeface="Arial" pitchFamily="34" charset="0"/>
              </a:rPr>
              <a:pPr/>
              <a:t>49</a:t>
            </a:fld>
            <a:endParaRPr lang="en-US" altLang="zh-TW" dirty="0">
              <a:latin typeface="Arial" pitchFamily="34" charset="0"/>
            </a:endParaRPr>
          </a:p>
        </p:txBody>
      </p:sp>
      <p:pic>
        <p:nvPicPr>
          <p:cNvPr id="33797" name="Picture 4" descr="22"/>
          <p:cNvPicPr>
            <a:picLocks noChangeAspect="1" noChangeArrowheads="1"/>
          </p:cNvPicPr>
          <p:nvPr/>
        </p:nvPicPr>
        <p:blipFill>
          <a:blip r:embed="rId3" cstate="print"/>
          <a:srcRect/>
          <a:stretch>
            <a:fillRect/>
          </a:stretch>
        </p:blipFill>
        <p:spPr bwMode="auto">
          <a:xfrm>
            <a:off x="533400" y="2286000"/>
            <a:ext cx="6553200" cy="3951288"/>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838200" y="228600"/>
            <a:ext cx="6781800" cy="911225"/>
          </a:xfrm>
        </p:spPr>
        <p:txBody>
          <a:bodyPr/>
          <a:lstStyle/>
          <a:p>
            <a:pPr eaLnBrk="1" hangingPunct="1"/>
            <a:r>
              <a:rPr lang="en-US" altLang="zh-TW" dirty="0">
                <a:ea typeface="新細明體" pitchFamily="18" charset="-120"/>
              </a:rPr>
              <a:t>1987</a:t>
            </a:r>
            <a:endParaRPr lang="zh-TW" altLang="en-US" dirty="0">
              <a:ea typeface="新細明體" pitchFamily="18" charset="-120"/>
            </a:endParaRPr>
          </a:p>
        </p:txBody>
      </p:sp>
      <p:sp>
        <p:nvSpPr>
          <p:cNvPr id="12292" name="Rectangle 3"/>
          <p:cNvSpPr>
            <a:spLocks noGrp="1" noChangeArrowheads="1"/>
          </p:cNvSpPr>
          <p:nvPr>
            <p:ph idx="1"/>
          </p:nvPr>
        </p:nvSpPr>
        <p:spPr>
          <a:xfrm>
            <a:off x="304800" y="1219200"/>
            <a:ext cx="7315200" cy="3276600"/>
          </a:xfrm>
        </p:spPr>
        <p:txBody>
          <a:bodyPr>
            <a:normAutofit lnSpcReduction="10000"/>
          </a:bodyPr>
          <a:lstStyle/>
          <a:p>
            <a:r>
              <a:rPr lang="en-US" dirty="0"/>
              <a:t>IBM unveils new PS/2 line of computers, featuring a 20-MHz 80386 processor.</a:t>
            </a:r>
          </a:p>
          <a:p>
            <a:r>
              <a:rPr lang="en-US" dirty="0">
                <a:latin typeface="Arial" pitchFamily="34" charset="0"/>
                <a:cs typeface="Arial" pitchFamily="34" charset="0"/>
              </a:rPr>
              <a:t>IBM used </a:t>
            </a:r>
            <a:r>
              <a:rPr lang="en-US" dirty="0"/>
              <a:t>Video Graphics Array (VGA) monitor offering 256 colors at 320 X 200 resolution, and 16 colors at 640 X 480.</a:t>
            </a:r>
          </a:p>
          <a:p>
            <a:r>
              <a:rPr lang="en-US" dirty="0">
                <a:latin typeface="Arial" pitchFamily="34" charset="0"/>
                <a:cs typeface="Arial" pitchFamily="34" charset="0"/>
              </a:rPr>
              <a:t>Macintosh II with Motorola 68030</a:t>
            </a:r>
          </a:p>
        </p:txBody>
      </p:sp>
      <p:sp>
        <p:nvSpPr>
          <p:cNvPr id="6" name="Slide Number Placeholder 3"/>
          <p:cNvSpPr txBox="1">
            <a:spLocks/>
          </p:cNvSpPr>
          <p:nvPr/>
        </p:nvSpPr>
        <p:spPr bwMode="auto">
          <a:xfrm>
            <a:off x="5715000" y="6405562"/>
            <a:ext cx="2128838" cy="3762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A147E1F-7BB4-41CD-B102-3D0DDA38FA7B}" type="slidenum">
              <a:rPr kumimoji="0" lang="en-US" sz="12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mj-lt"/>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sz="12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n-ea"/>
              <a:cs typeface="+mn-cs"/>
            </a:endParaRPr>
          </a:p>
        </p:txBody>
      </p:sp>
      <p:pic>
        <p:nvPicPr>
          <p:cNvPr id="30722" name="Picture 2"/>
          <p:cNvPicPr>
            <a:picLocks noChangeAspect="1" noChangeArrowheads="1"/>
          </p:cNvPicPr>
          <p:nvPr/>
        </p:nvPicPr>
        <p:blipFill>
          <a:blip r:embed="rId2" cstate="print"/>
          <a:srcRect/>
          <a:stretch>
            <a:fillRect/>
          </a:stretch>
        </p:blipFill>
        <p:spPr bwMode="auto">
          <a:xfrm>
            <a:off x="685800" y="4572000"/>
            <a:ext cx="2110986" cy="2024063"/>
          </a:xfrm>
          <a:prstGeom prst="rect">
            <a:avLst/>
          </a:prstGeom>
          <a:noFill/>
          <a:ln w="9525">
            <a:noFill/>
            <a:miter lim="800000"/>
            <a:headEnd/>
            <a:tailEnd/>
          </a:ln>
        </p:spPr>
      </p:pic>
      <p:pic>
        <p:nvPicPr>
          <p:cNvPr id="30723" name="Picture 3"/>
          <p:cNvPicPr>
            <a:picLocks noChangeAspect="1" noChangeArrowheads="1"/>
          </p:cNvPicPr>
          <p:nvPr/>
        </p:nvPicPr>
        <p:blipFill>
          <a:blip r:embed="rId3" cstate="print"/>
          <a:srcRect/>
          <a:stretch>
            <a:fillRect/>
          </a:stretch>
        </p:blipFill>
        <p:spPr bwMode="auto">
          <a:xfrm>
            <a:off x="3962400" y="4572000"/>
            <a:ext cx="2209800" cy="1924385"/>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p:txBody>
          <a:bodyPr/>
          <a:lstStyle/>
          <a:p>
            <a:pPr eaLnBrk="1" hangingPunct="1"/>
            <a:r>
              <a:rPr lang="en-US" altLang="zh-TW" dirty="0">
                <a:ea typeface="新細明體" pitchFamily="18" charset="-120"/>
              </a:rPr>
              <a:t>Benefits of Using Computers</a:t>
            </a:r>
            <a:endParaRPr lang="zh-TW" altLang="en-US" dirty="0">
              <a:ea typeface="新細明體" pitchFamily="18" charset="-120"/>
            </a:endParaRPr>
          </a:p>
        </p:txBody>
      </p:sp>
      <p:sp>
        <p:nvSpPr>
          <p:cNvPr id="34820" name="Rectangle 3"/>
          <p:cNvSpPr>
            <a:spLocks noGrp="1" noChangeArrowheads="1"/>
          </p:cNvSpPr>
          <p:nvPr>
            <p:ph idx="1"/>
          </p:nvPr>
        </p:nvSpPr>
        <p:spPr>
          <a:xfrm>
            <a:off x="304800" y="1219201"/>
            <a:ext cx="7315200" cy="2209800"/>
          </a:xfrm>
        </p:spPr>
        <p:txBody>
          <a:bodyPr/>
          <a:lstStyle/>
          <a:p>
            <a:r>
              <a:rPr lang="en-US" altLang="zh-TW" dirty="0">
                <a:ea typeface="新細明體" pitchFamily="18" charset="-120"/>
              </a:rPr>
              <a:t>As varied as users</a:t>
            </a:r>
          </a:p>
          <a:p>
            <a:pPr lvl="1"/>
            <a:r>
              <a:rPr lang="en-US" altLang="zh-TW" dirty="0">
                <a:ea typeface="新細明體" pitchFamily="18" charset="-120"/>
              </a:rPr>
              <a:t>For disabled person</a:t>
            </a:r>
          </a:p>
          <a:p>
            <a:pPr lvl="1"/>
            <a:r>
              <a:rPr lang="en-US" altLang="zh-TW" dirty="0">
                <a:ea typeface="新細明體" pitchFamily="18" charset="-120"/>
              </a:rPr>
              <a:t>For a sales professional</a:t>
            </a:r>
          </a:p>
          <a:p>
            <a:pPr lvl="1"/>
            <a:r>
              <a:rPr lang="en-US" altLang="zh-TW" dirty="0">
                <a:ea typeface="新細明體" pitchFamily="18" charset="-120"/>
              </a:rPr>
              <a:t>For a researcher</a:t>
            </a:r>
          </a:p>
        </p:txBody>
      </p:sp>
      <p:sp>
        <p:nvSpPr>
          <p:cNvPr id="34818" name="Slide Number Placeholder 3"/>
          <p:cNvSpPr>
            <a:spLocks noGrp="1"/>
          </p:cNvSpPr>
          <p:nvPr>
            <p:ph type="sldNum" sz="quarter" idx="12"/>
          </p:nvPr>
        </p:nvSpPr>
        <p:spPr>
          <a:noFill/>
        </p:spPr>
        <p:txBody>
          <a:bodyPr/>
          <a:lstStyle/>
          <a:p>
            <a:fld id="{A0409EED-0D76-41B5-8DDB-85D6F7A31F13}" type="slidenum">
              <a:rPr lang="en-US" altLang="zh-TW" smtClean="0">
                <a:latin typeface="Arial" pitchFamily="34" charset="0"/>
              </a:rPr>
              <a:pPr/>
              <a:t>50</a:t>
            </a:fld>
            <a:endParaRPr lang="en-US" altLang="zh-TW" dirty="0">
              <a:latin typeface="Arial" pitchFamily="34" charset="0"/>
            </a:endParaRPr>
          </a:p>
        </p:txBody>
      </p:sp>
      <p:pic>
        <p:nvPicPr>
          <p:cNvPr id="34821" name="Picture 4" descr="23"/>
          <p:cNvPicPr>
            <a:picLocks noChangeAspect="1" noChangeArrowheads="1"/>
          </p:cNvPicPr>
          <p:nvPr/>
        </p:nvPicPr>
        <p:blipFill>
          <a:blip r:embed="rId3" cstate="print"/>
          <a:srcRect/>
          <a:stretch>
            <a:fillRect/>
          </a:stretch>
        </p:blipFill>
        <p:spPr bwMode="auto">
          <a:xfrm>
            <a:off x="304801" y="3260571"/>
            <a:ext cx="6781799" cy="3140229"/>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p:txBody>
          <a:bodyPr/>
          <a:lstStyle/>
          <a:p>
            <a:pPr eaLnBrk="1" hangingPunct="1"/>
            <a:r>
              <a:rPr lang="en-US" altLang="zh-TW" dirty="0">
                <a:ea typeface="新細明體" pitchFamily="18" charset="-120"/>
              </a:rPr>
              <a:t>Computers at Home</a:t>
            </a:r>
          </a:p>
        </p:txBody>
      </p:sp>
      <p:sp>
        <p:nvSpPr>
          <p:cNvPr id="35844" name="Rectangle 3"/>
          <p:cNvSpPr>
            <a:spLocks noGrp="1" noChangeArrowheads="1"/>
          </p:cNvSpPr>
          <p:nvPr>
            <p:ph idx="1"/>
          </p:nvPr>
        </p:nvSpPr>
        <p:spPr/>
        <p:txBody>
          <a:bodyPr/>
          <a:lstStyle/>
          <a:p>
            <a:r>
              <a:rPr lang="en-US" altLang="zh-TW" dirty="0">
                <a:ea typeface="新細明體" pitchFamily="18" charset="-120"/>
              </a:rPr>
              <a:t>Many homes have multiple computers</a:t>
            </a:r>
          </a:p>
          <a:p>
            <a:r>
              <a:rPr lang="en-US" altLang="zh-TW" dirty="0">
                <a:ea typeface="新細明體" pitchFamily="18" charset="-120"/>
              </a:rPr>
              <a:t>Most American homes have Internet</a:t>
            </a:r>
          </a:p>
          <a:p>
            <a:r>
              <a:rPr lang="en-US" altLang="zh-TW" dirty="0">
                <a:ea typeface="新細明體" pitchFamily="18" charset="-120"/>
              </a:rPr>
              <a:t>Computers are used for</a:t>
            </a:r>
          </a:p>
          <a:p>
            <a:pPr lvl="1"/>
            <a:r>
              <a:rPr lang="en-US" altLang="zh-TW" dirty="0">
                <a:ea typeface="新細明體" pitchFamily="18" charset="-120"/>
              </a:rPr>
              <a:t>Communication (e-mail)</a:t>
            </a:r>
          </a:p>
          <a:p>
            <a:pPr lvl="1" eaLnBrk="1" hangingPunct="1">
              <a:buFontTx/>
              <a:buNone/>
            </a:pPr>
            <a:r>
              <a:rPr lang="en-US" altLang="zh-TW" dirty="0">
                <a:ea typeface="新細明體" pitchFamily="18" charset="-120"/>
              </a:rPr>
              <a:t>     </a:t>
            </a:r>
            <a:endParaRPr lang="zh-TW" altLang="en-US" dirty="0">
              <a:ea typeface="新細明體" pitchFamily="18" charset="-120"/>
            </a:endParaRPr>
          </a:p>
        </p:txBody>
      </p:sp>
      <p:sp>
        <p:nvSpPr>
          <p:cNvPr id="35842" name="Slide Number Placeholder 3"/>
          <p:cNvSpPr>
            <a:spLocks noGrp="1"/>
          </p:cNvSpPr>
          <p:nvPr>
            <p:ph type="sldNum" sz="quarter" idx="12"/>
          </p:nvPr>
        </p:nvSpPr>
        <p:spPr>
          <a:noFill/>
        </p:spPr>
        <p:txBody>
          <a:bodyPr/>
          <a:lstStyle/>
          <a:p>
            <a:fld id="{051F2EF4-D5A0-4272-8F93-CB72904850EB}" type="slidenum">
              <a:rPr lang="en-US" altLang="zh-TW" smtClean="0">
                <a:latin typeface="Arial" pitchFamily="34" charset="0"/>
              </a:rPr>
              <a:pPr/>
              <a:t>51</a:t>
            </a:fld>
            <a:endParaRPr lang="en-US" altLang="zh-TW" dirty="0">
              <a:latin typeface="Arial" pitchFamily="34" charset="0"/>
            </a:endParaRPr>
          </a:p>
        </p:txBody>
      </p:sp>
      <p:pic>
        <p:nvPicPr>
          <p:cNvPr id="35845" name="Picture 4" descr="24"/>
          <p:cNvPicPr>
            <a:picLocks noChangeAspect="1" noChangeArrowheads="1"/>
          </p:cNvPicPr>
          <p:nvPr/>
        </p:nvPicPr>
        <p:blipFill>
          <a:blip r:embed="rId3" cstate="print"/>
          <a:srcRect/>
          <a:stretch>
            <a:fillRect/>
          </a:stretch>
        </p:blipFill>
        <p:spPr bwMode="auto">
          <a:xfrm>
            <a:off x="609600" y="3581400"/>
            <a:ext cx="5638800" cy="3008764"/>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p:txBody>
          <a:bodyPr/>
          <a:lstStyle/>
          <a:p>
            <a:pPr eaLnBrk="1" hangingPunct="1"/>
            <a:r>
              <a:rPr lang="en-US" altLang="zh-TW">
                <a:ea typeface="新細明體" pitchFamily="18" charset="-120"/>
              </a:rPr>
              <a:t>Computers in Society</a:t>
            </a:r>
            <a:endParaRPr lang="zh-TW" altLang="en-US">
              <a:ea typeface="新細明體" pitchFamily="18" charset="-120"/>
            </a:endParaRPr>
          </a:p>
        </p:txBody>
      </p:sp>
      <p:sp>
        <p:nvSpPr>
          <p:cNvPr id="36868" name="Rectangle 3"/>
          <p:cNvSpPr>
            <a:spLocks noGrp="1" noChangeArrowheads="1"/>
          </p:cNvSpPr>
          <p:nvPr>
            <p:ph idx="1"/>
          </p:nvPr>
        </p:nvSpPr>
        <p:spPr/>
        <p:txBody>
          <a:bodyPr/>
          <a:lstStyle/>
          <a:p>
            <a:pPr eaLnBrk="1" hangingPunct="1"/>
            <a:r>
              <a:rPr lang="en-US" altLang="zh-TW">
                <a:ea typeface="新細明體" pitchFamily="18" charset="-120"/>
              </a:rPr>
              <a:t>Computers at home</a:t>
            </a:r>
          </a:p>
          <a:p>
            <a:pPr lvl="1" eaLnBrk="1" hangingPunct="1"/>
            <a:r>
              <a:rPr lang="en-US" altLang="zh-TW">
                <a:ea typeface="新細明體" pitchFamily="18" charset="-120"/>
              </a:rPr>
              <a:t>Computers are used for</a:t>
            </a:r>
          </a:p>
          <a:p>
            <a:pPr lvl="2" eaLnBrk="1" hangingPunct="1"/>
            <a:r>
              <a:rPr lang="en-US" altLang="zh-TW">
                <a:ea typeface="新細明體" pitchFamily="18" charset="-120"/>
              </a:rPr>
              <a:t>Business</a:t>
            </a:r>
          </a:p>
          <a:p>
            <a:pPr lvl="2" eaLnBrk="1" hangingPunct="1"/>
            <a:r>
              <a:rPr lang="en-US" altLang="zh-TW">
                <a:ea typeface="新細明體" pitchFamily="18" charset="-120"/>
              </a:rPr>
              <a:t>Entertainment</a:t>
            </a:r>
          </a:p>
          <a:p>
            <a:pPr lvl="2" eaLnBrk="1" hangingPunct="1"/>
            <a:r>
              <a:rPr lang="en-US" altLang="zh-TW">
                <a:ea typeface="新細明體" pitchFamily="18" charset="-120"/>
              </a:rPr>
              <a:t>Schoolwork</a:t>
            </a:r>
          </a:p>
          <a:p>
            <a:pPr lvl="2" eaLnBrk="1" hangingPunct="1"/>
            <a:r>
              <a:rPr lang="en-US" altLang="zh-TW">
                <a:ea typeface="新細明體" pitchFamily="18" charset="-120"/>
              </a:rPr>
              <a:t>Finances</a:t>
            </a:r>
          </a:p>
          <a:p>
            <a:pPr lvl="2" eaLnBrk="1" hangingPunct="1"/>
            <a:endParaRPr lang="en-US" altLang="zh-TW">
              <a:ea typeface="新細明體" pitchFamily="18" charset="-120"/>
            </a:endParaRPr>
          </a:p>
          <a:p>
            <a:pPr lvl="1" eaLnBrk="1" hangingPunct="1">
              <a:buFontTx/>
              <a:buNone/>
            </a:pPr>
            <a:endParaRPr lang="zh-TW" altLang="en-US">
              <a:ea typeface="新細明體" pitchFamily="18" charset="-120"/>
            </a:endParaRPr>
          </a:p>
        </p:txBody>
      </p:sp>
      <p:sp>
        <p:nvSpPr>
          <p:cNvPr id="36866" name="Slide Number Placeholder 3"/>
          <p:cNvSpPr>
            <a:spLocks noGrp="1"/>
          </p:cNvSpPr>
          <p:nvPr>
            <p:ph type="sldNum" sz="quarter" idx="12"/>
          </p:nvPr>
        </p:nvSpPr>
        <p:spPr>
          <a:noFill/>
        </p:spPr>
        <p:txBody>
          <a:bodyPr/>
          <a:lstStyle/>
          <a:p>
            <a:fld id="{BF74E2C7-24E0-4BEA-876E-36906768A94E}" type="slidenum">
              <a:rPr lang="en-US" altLang="zh-TW" smtClean="0">
                <a:latin typeface="Arial" pitchFamily="34" charset="0"/>
              </a:rPr>
              <a:pPr/>
              <a:t>52</a:t>
            </a:fld>
            <a:endParaRPr lang="en-US" altLang="zh-TW" dirty="0">
              <a:latin typeface="Arial" pitchFamily="34" charset="0"/>
            </a:endParaRPr>
          </a:p>
        </p:txBody>
      </p:sp>
      <p:pic>
        <p:nvPicPr>
          <p:cNvPr id="36869" name="Picture 4" descr="25"/>
          <p:cNvPicPr>
            <a:picLocks noChangeAspect="1" noChangeArrowheads="1"/>
          </p:cNvPicPr>
          <p:nvPr/>
        </p:nvPicPr>
        <p:blipFill>
          <a:blip r:embed="rId3" cstate="print"/>
          <a:srcRect/>
          <a:stretch>
            <a:fillRect/>
          </a:stretch>
        </p:blipFill>
        <p:spPr bwMode="auto">
          <a:xfrm>
            <a:off x="4648200" y="1066800"/>
            <a:ext cx="2819400" cy="2943225"/>
          </a:xfrm>
          <a:prstGeom prst="rect">
            <a:avLst/>
          </a:prstGeom>
          <a:noFill/>
          <a:ln w="9525">
            <a:noFill/>
            <a:miter lim="800000"/>
            <a:headEnd/>
            <a:tailEnd/>
          </a:ln>
        </p:spPr>
      </p:pic>
      <p:pic>
        <p:nvPicPr>
          <p:cNvPr id="36870" name="Picture 5" descr="26"/>
          <p:cNvPicPr>
            <a:picLocks noChangeAspect="1" noChangeArrowheads="1"/>
          </p:cNvPicPr>
          <p:nvPr/>
        </p:nvPicPr>
        <p:blipFill>
          <a:blip r:embed="rId4" cstate="print"/>
          <a:srcRect/>
          <a:stretch>
            <a:fillRect/>
          </a:stretch>
        </p:blipFill>
        <p:spPr bwMode="auto">
          <a:xfrm>
            <a:off x="533400" y="4191000"/>
            <a:ext cx="5715000" cy="2352675"/>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p:txBody>
          <a:bodyPr/>
          <a:lstStyle/>
          <a:p>
            <a:pPr eaLnBrk="1" hangingPunct="1"/>
            <a:r>
              <a:rPr lang="en-US" altLang="zh-TW" dirty="0">
                <a:ea typeface="新細明體" pitchFamily="18" charset="-120"/>
              </a:rPr>
              <a:t>Computers in Education</a:t>
            </a:r>
          </a:p>
        </p:txBody>
      </p:sp>
      <p:sp>
        <p:nvSpPr>
          <p:cNvPr id="37892" name="Rectangle 3"/>
          <p:cNvSpPr>
            <a:spLocks noGrp="1" noChangeArrowheads="1"/>
          </p:cNvSpPr>
          <p:nvPr>
            <p:ph idx="1"/>
          </p:nvPr>
        </p:nvSpPr>
        <p:spPr/>
        <p:txBody>
          <a:bodyPr/>
          <a:lstStyle/>
          <a:p>
            <a:pPr lvl="1" eaLnBrk="1" hangingPunct="1"/>
            <a:r>
              <a:rPr lang="en-US" altLang="zh-TW" dirty="0">
                <a:ea typeface="新細明體" pitchFamily="18" charset="-120"/>
              </a:rPr>
              <a:t>Computer literacy required at all levels</a:t>
            </a:r>
          </a:p>
          <a:p>
            <a:pPr lvl="1"/>
            <a:r>
              <a:rPr lang="en-US" kern="1200" dirty="0">
                <a:latin typeface="Arial" charset="0"/>
              </a:rPr>
              <a:t>More and more schools are adding computer technology to their curricula</a:t>
            </a:r>
          </a:p>
          <a:p>
            <a:pPr lvl="1"/>
            <a:r>
              <a:rPr lang="en-US" kern="1200" dirty="0">
                <a:latin typeface="Arial" charset="0"/>
              </a:rPr>
              <a:t>Educators see computer technology as an essential learning requirement for all students, starting as early as preschool</a:t>
            </a:r>
            <a:endParaRPr lang="en-US" altLang="zh-TW" dirty="0">
              <a:ea typeface="新細明體" pitchFamily="18" charset="-120"/>
            </a:endParaRPr>
          </a:p>
        </p:txBody>
      </p:sp>
      <p:sp>
        <p:nvSpPr>
          <p:cNvPr id="37890" name="Slide Number Placeholder 3"/>
          <p:cNvSpPr>
            <a:spLocks noGrp="1"/>
          </p:cNvSpPr>
          <p:nvPr>
            <p:ph type="sldNum" sz="quarter" idx="12"/>
          </p:nvPr>
        </p:nvSpPr>
        <p:spPr>
          <a:noFill/>
        </p:spPr>
        <p:txBody>
          <a:bodyPr/>
          <a:lstStyle/>
          <a:p>
            <a:fld id="{13875EC1-CC64-4C88-8369-4CBB10A4BDA9}" type="slidenum">
              <a:rPr lang="en-US" altLang="zh-TW" smtClean="0">
                <a:latin typeface="Arial" pitchFamily="34" charset="0"/>
              </a:rPr>
              <a:pPr/>
              <a:t>53</a:t>
            </a:fld>
            <a:endParaRPr lang="en-US" altLang="zh-TW" dirty="0">
              <a:latin typeface="Arial" pitchFamily="34" charset="0"/>
            </a:endParaRPr>
          </a:p>
        </p:txBody>
      </p:sp>
      <p:pic>
        <p:nvPicPr>
          <p:cNvPr id="37893" name="Picture 5" descr="27"/>
          <p:cNvPicPr>
            <a:picLocks noChangeAspect="1" noChangeArrowheads="1"/>
          </p:cNvPicPr>
          <p:nvPr/>
        </p:nvPicPr>
        <p:blipFill>
          <a:blip r:embed="rId3" cstate="print"/>
          <a:srcRect/>
          <a:stretch>
            <a:fillRect/>
          </a:stretch>
        </p:blipFill>
        <p:spPr bwMode="auto">
          <a:xfrm>
            <a:off x="1219200" y="3838712"/>
            <a:ext cx="4876800" cy="2836077"/>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p:txBody>
          <a:bodyPr/>
          <a:lstStyle/>
          <a:p>
            <a:pPr eaLnBrk="1" hangingPunct="1"/>
            <a:r>
              <a:rPr lang="en-US" altLang="zh-TW" dirty="0">
                <a:ea typeface="新細明體" pitchFamily="18" charset="-120"/>
              </a:rPr>
              <a:t>Computers in Small Business</a:t>
            </a:r>
            <a:endParaRPr lang="zh-TW" altLang="en-US" dirty="0">
              <a:ea typeface="新細明體" pitchFamily="18" charset="-120"/>
            </a:endParaRPr>
          </a:p>
        </p:txBody>
      </p:sp>
      <p:sp>
        <p:nvSpPr>
          <p:cNvPr id="38916" name="Rectangle 3"/>
          <p:cNvSpPr>
            <a:spLocks noGrp="1" noChangeArrowheads="1"/>
          </p:cNvSpPr>
          <p:nvPr>
            <p:ph idx="1"/>
          </p:nvPr>
        </p:nvSpPr>
        <p:spPr/>
        <p:txBody>
          <a:bodyPr/>
          <a:lstStyle/>
          <a:p>
            <a:r>
              <a:rPr lang="en-US" altLang="zh-TW" dirty="0">
                <a:ea typeface="新細明體" pitchFamily="18" charset="-120"/>
              </a:rPr>
              <a:t>Makes businesses more profitable</a:t>
            </a:r>
          </a:p>
          <a:p>
            <a:r>
              <a:rPr lang="en-US" altLang="zh-TW" dirty="0">
                <a:ea typeface="新細明體" pitchFamily="18" charset="-120"/>
              </a:rPr>
              <a:t>Allows owners to manage and grow their companies</a:t>
            </a:r>
          </a:p>
          <a:p>
            <a:pPr eaLnBrk="1" hangingPunct="1"/>
            <a:endParaRPr lang="zh-TW" altLang="en-US" dirty="0">
              <a:ea typeface="新細明體" pitchFamily="18" charset="-120"/>
            </a:endParaRPr>
          </a:p>
        </p:txBody>
      </p:sp>
      <p:sp>
        <p:nvSpPr>
          <p:cNvPr id="38914" name="Slide Number Placeholder 3"/>
          <p:cNvSpPr>
            <a:spLocks noGrp="1"/>
          </p:cNvSpPr>
          <p:nvPr>
            <p:ph type="sldNum" sz="quarter" idx="12"/>
          </p:nvPr>
        </p:nvSpPr>
        <p:spPr>
          <a:xfrm>
            <a:off x="7315200" y="6400800"/>
            <a:ext cx="609600" cy="457200"/>
          </a:xfrm>
          <a:noFill/>
        </p:spPr>
        <p:txBody>
          <a:bodyPr/>
          <a:lstStyle/>
          <a:p>
            <a:fld id="{C55A36AC-1900-4EA3-A073-0000A1197160}" type="slidenum">
              <a:rPr lang="en-US" altLang="zh-TW" smtClean="0">
                <a:latin typeface="Arial" pitchFamily="34" charset="0"/>
              </a:rPr>
              <a:pPr/>
              <a:t>54</a:t>
            </a:fld>
            <a:endParaRPr lang="en-US" altLang="zh-TW" dirty="0">
              <a:latin typeface="Arial" pitchFamily="34" charset="0"/>
            </a:endParaRPr>
          </a:p>
        </p:txBody>
      </p:sp>
      <p:pic>
        <p:nvPicPr>
          <p:cNvPr id="38917" name="Picture 4" descr="28"/>
          <p:cNvPicPr>
            <a:picLocks noChangeAspect="1" noChangeArrowheads="1"/>
          </p:cNvPicPr>
          <p:nvPr/>
        </p:nvPicPr>
        <p:blipFill>
          <a:blip r:embed="rId3" cstate="print"/>
          <a:srcRect/>
          <a:stretch>
            <a:fillRect/>
          </a:stretch>
        </p:blipFill>
        <p:spPr bwMode="auto">
          <a:xfrm>
            <a:off x="609600" y="2971800"/>
            <a:ext cx="6852453" cy="3505200"/>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p:nvPr>
        </p:nvSpPr>
        <p:spPr/>
        <p:txBody>
          <a:bodyPr/>
          <a:lstStyle/>
          <a:p>
            <a:pPr eaLnBrk="1" hangingPunct="1"/>
            <a:r>
              <a:rPr lang="en-US" altLang="zh-TW" dirty="0">
                <a:ea typeface="新細明體" pitchFamily="18" charset="-120"/>
              </a:rPr>
              <a:t>Computers in Industry</a:t>
            </a:r>
            <a:endParaRPr lang="zh-TW" altLang="en-US" dirty="0">
              <a:ea typeface="新細明體" pitchFamily="18" charset="-120"/>
            </a:endParaRPr>
          </a:p>
        </p:txBody>
      </p:sp>
      <p:sp>
        <p:nvSpPr>
          <p:cNvPr id="39940" name="Rectangle 3"/>
          <p:cNvSpPr>
            <a:spLocks noGrp="1" noChangeArrowheads="1"/>
          </p:cNvSpPr>
          <p:nvPr>
            <p:ph idx="1"/>
          </p:nvPr>
        </p:nvSpPr>
        <p:spPr/>
        <p:txBody>
          <a:bodyPr/>
          <a:lstStyle/>
          <a:p>
            <a:pPr eaLnBrk="1" hangingPunct="1"/>
            <a:r>
              <a:rPr lang="en-US" altLang="zh-TW">
                <a:ea typeface="新細明體" pitchFamily="18" charset="-120"/>
              </a:rPr>
              <a:t>Computers in industry</a:t>
            </a:r>
          </a:p>
          <a:p>
            <a:pPr lvl="1" eaLnBrk="1" hangingPunct="1"/>
            <a:r>
              <a:rPr lang="en-US" altLang="zh-TW">
                <a:ea typeface="新細明體" pitchFamily="18" charset="-120"/>
              </a:rPr>
              <a:t>Computers are </a:t>
            </a:r>
          </a:p>
          <a:p>
            <a:pPr lvl="1" eaLnBrk="1" hangingPunct="1">
              <a:buFontTx/>
              <a:buNone/>
            </a:pPr>
            <a:r>
              <a:rPr lang="en-US" altLang="zh-TW">
                <a:ea typeface="新細明體" pitchFamily="18" charset="-120"/>
              </a:rPr>
              <a:t>   used to design </a:t>
            </a:r>
          </a:p>
          <a:p>
            <a:pPr lvl="1" eaLnBrk="1" hangingPunct="1">
              <a:buFontTx/>
              <a:buNone/>
            </a:pPr>
            <a:r>
              <a:rPr lang="en-US" altLang="zh-TW">
                <a:ea typeface="新細明體" pitchFamily="18" charset="-120"/>
              </a:rPr>
              <a:t>   products</a:t>
            </a:r>
          </a:p>
          <a:p>
            <a:pPr lvl="1" eaLnBrk="1" hangingPunct="1"/>
            <a:r>
              <a:rPr lang="en-US" altLang="zh-TW">
                <a:ea typeface="新細明體" pitchFamily="18" charset="-120"/>
              </a:rPr>
              <a:t>Assembly </a:t>
            </a:r>
          </a:p>
          <a:p>
            <a:pPr lvl="1" eaLnBrk="1" hangingPunct="1">
              <a:buFontTx/>
              <a:buNone/>
            </a:pPr>
            <a:r>
              <a:rPr lang="en-US" altLang="zh-TW">
                <a:ea typeface="新細明體" pitchFamily="18" charset="-120"/>
              </a:rPr>
              <a:t>   lines are </a:t>
            </a:r>
          </a:p>
          <a:p>
            <a:pPr lvl="1" eaLnBrk="1" hangingPunct="1">
              <a:buFontTx/>
              <a:buNone/>
            </a:pPr>
            <a:r>
              <a:rPr lang="en-US" altLang="zh-TW">
                <a:ea typeface="新細明體" pitchFamily="18" charset="-120"/>
              </a:rPr>
              <a:t>   automated</a:t>
            </a:r>
          </a:p>
          <a:p>
            <a:pPr eaLnBrk="1" hangingPunct="1"/>
            <a:endParaRPr lang="zh-TW" altLang="en-US" b="1">
              <a:ea typeface="新細明體" pitchFamily="18" charset="-120"/>
            </a:endParaRPr>
          </a:p>
        </p:txBody>
      </p:sp>
      <p:sp>
        <p:nvSpPr>
          <p:cNvPr id="39938" name="Slide Number Placeholder 3"/>
          <p:cNvSpPr>
            <a:spLocks noGrp="1"/>
          </p:cNvSpPr>
          <p:nvPr>
            <p:ph type="sldNum" sz="quarter" idx="12"/>
          </p:nvPr>
        </p:nvSpPr>
        <p:spPr>
          <a:noFill/>
        </p:spPr>
        <p:txBody>
          <a:bodyPr/>
          <a:lstStyle/>
          <a:p>
            <a:fld id="{581BF134-5E34-415C-AA9B-A6C9F49BFBDC}" type="slidenum">
              <a:rPr lang="en-US" altLang="zh-TW" smtClean="0">
                <a:latin typeface="Arial" pitchFamily="34" charset="0"/>
              </a:rPr>
              <a:pPr/>
              <a:t>55</a:t>
            </a:fld>
            <a:endParaRPr lang="en-US" altLang="zh-TW" dirty="0">
              <a:latin typeface="Arial" pitchFamily="34" charset="0"/>
            </a:endParaRPr>
          </a:p>
        </p:txBody>
      </p:sp>
      <p:pic>
        <p:nvPicPr>
          <p:cNvPr id="39941" name="Picture 4" descr="29"/>
          <p:cNvPicPr>
            <a:picLocks noChangeAspect="1" noChangeArrowheads="1"/>
          </p:cNvPicPr>
          <p:nvPr/>
        </p:nvPicPr>
        <p:blipFill>
          <a:blip r:embed="rId3" cstate="print"/>
          <a:srcRect/>
          <a:stretch>
            <a:fillRect/>
          </a:stretch>
        </p:blipFill>
        <p:spPr bwMode="auto">
          <a:xfrm>
            <a:off x="3429000" y="1752600"/>
            <a:ext cx="4276725" cy="4495800"/>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p:txBody>
          <a:bodyPr/>
          <a:lstStyle/>
          <a:p>
            <a:pPr eaLnBrk="1" hangingPunct="1"/>
            <a:r>
              <a:rPr lang="en-US" altLang="zh-TW" dirty="0">
                <a:ea typeface="新細明體" pitchFamily="18" charset="-120"/>
              </a:rPr>
              <a:t>Computers in Government</a:t>
            </a:r>
          </a:p>
        </p:txBody>
      </p:sp>
      <p:sp>
        <p:nvSpPr>
          <p:cNvPr id="40964" name="Rectangle 3"/>
          <p:cNvSpPr>
            <a:spLocks noGrp="1" noChangeArrowheads="1"/>
          </p:cNvSpPr>
          <p:nvPr>
            <p:ph idx="1"/>
          </p:nvPr>
        </p:nvSpPr>
        <p:spPr/>
        <p:txBody>
          <a:bodyPr/>
          <a:lstStyle/>
          <a:p>
            <a:r>
              <a:rPr lang="en-US" altLang="zh-TW" dirty="0">
                <a:ea typeface="新細明體" pitchFamily="18" charset="-120"/>
              </a:rPr>
              <a:t>Necessary to track data for population</a:t>
            </a:r>
          </a:p>
          <a:p>
            <a:pPr lvl="1"/>
            <a:r>
              <a:rPr lang="en-US" altLang="zh-TW" dirty="0">
                <a:ea typeface="新細明體" pitchFamily="18" charset="-120"/>
              </a:rPr>
              <a:t>Police officers</a:t>
            </a:r>
          </a:p>
          <a:p>
            <a:pPr lvl="1"/>
            <a:r>
              <a:rPr lang="en-US" altLang="zh-TW" dirty="0">
                <a:ea typeface="新細明體" pitchFamily="18" charset="-120"/>
              </a:rPr>
              <a:t>Tax calculation and collection</a:t>
            </a:r>
          </a:p>
          <a:p>
            <a:r>
              <a:rPr lang="en-US" altLang="zh-TW" dirty="0">
                <a:ea typeface="新細明體" pitchFamily="18" charset="-120"/>
              </a:rPr>
              <a:t>Governments were the first computer users</a:t>
            </a:r>
          </a:p>
        </p:txBody>
      </p:sp>
      <p:sp>
        <p:nvSpPr>
          <p:cNvPr id="40962" name="Slide Number Placeholder 3"/>
          <p:cNvSpPr>
            <a:spLocks noGrp="1"/>
          </p:cNvSpPr>
          <p:nvPr>
            <p:ph type="sldNum" sz="quarter" idx="12"/>
          </p:nvPr>
        </p:nvSpPr>
        <p:spPr>
          <a:noFill/>
        </p:spPr>
        <p:txBody>
          <a:bodyPr/>
          <a:lstStyle/>
          <a:p>
            <a:fld id="{17C93B92-EB00-4F29-B147-7A4888F808E7}" type="slidenum">
              <a:rPr lang="en-US" altLang="zh-TW" smtClean="0">
                <a:latin typeface="Arial" pitchFamily="34" charset="0"/>
              </a:rPr>
              <a:pPr/>
              <a:t>56</a:t>
            </a:fld>
            <a:endParaRPr lang="en-US" altLang="zh-TW" dirty="0">
              <a:latin typeface="Arial" pitchFamily="34" charset="0"/>
            </a:endParaRPr>
          </a:p>
        </p:txBody>
      </p:sp>
      <p:pic>
        <p:nvPicPr>
          <p:cNvPr id="40965" name="Picture 4" descr="30"/>
          <p:cNvPicPr>
            <a:picLocks noChangeAspect="1" noChangeArrowheads="1"/>
          </p:cNvPicPr>
          <p:nvPr/>
        </p:nvPicPr>
        <p:blipFill>
          <a:blip r:embed="rId3" cstate="print"/>
          <a:srcRect/>
          <a:stretch>
            <a:fillRect/>
          </a:stretch>
        </p:blipFill>
        <p:spPr bwMode="auto">
          <a:xfrm>
            <a:off x="343222" y="3581400"/>
            <a:ext cx="6581104" cy="2971800"/>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p:txBody>
          <a:bodyPr/>
          <a:lstStyle/>
          <a:p>
            <a:pPr eaLnBrk="1" hangingPunct="1"/>
            <a:r>
              <a:rPr lang="en-US" altLang="zh-TW" dirty="0">
                <a:ea typeface="新細明體" pitchFamily="18" charset="-120"/>
              </a:rPr>
              <a:t>Computers in Health Care</a:t>
            </a:r>
          </a:p>
        </p:txBody>
      </p:sp>
      <p:sp>
        <p:nvSpPr>
          <p:cNvPr id="41988" name="Rectangle 3"/>
          <p:cNvSpPr>
            <a:spLocks noGrp="1" noChangeArrowheads="1"/>
          </p:cNvSpPr>
          <p:nvPr>
            <p:ph idx="1"/>
          </p:nvPr>
        </p:nvSpPr>
        <p:spPr/>
        <p:txBody>
          <a:bodyPr/>
          <a:lstStyle/>
          <a:p>
            <a:r>
              <a:rPr lang="en-US" altLang="zh-TW" dirty="0">
                <a:ea typeface="新細明體" pitchFamily="18" charset="-120"/>
              </a:rPr>
              <a:t>Revolutionized health care</a:t>
            </a:r>
          </a:p>
          <a:p>
            <a:r>
              <a:rPr lang="en-US" altLang="zh-TW" dirty="0">
                <a:ea typeface="新細明體" pitchFamily="18" charset="-120"/>
              </a:rPr>
              <a:t>New treatments possible</a:t>
            </a:r>
          </a:p>
          <a:p>
            <a:r>
              <a:rPr lang="en-US" altLang="zh-TW" dirty="0">
                <a:ea typeface="新細明體" pitchFamily="18" charset="-120"/>
              </a:rPr>
              <a:t>Scheduling of patients has improved</a:t>
            </a:r>
          </a:p>
          <a:p>
            <a:r>
              <a:rPr lang="en-US" altLang="zh-TW" dirty="0">
                <a:ea typeface="新細明體" pitchFamily="18" charset="-120"/>
              </a:rPr>
              <a:t>Delivery of medicine is safer</a:t>
            </a:r>
          </a:p>
        </p:txBody>
      </p:sp>
      <p:sp>
        <p:nvSpPr>
          <p:cNvPr id="41986" name="Slide Number Placeholder 3"/>
          <p:cNvSpPr>
            <a:spLocks noGrp="1"/>
          </p:cNvSpPr>
          <p:nvPr>
            <p:ph type="sldNum" sz="quarter" idx="12"/>
          </p:nvPr>
        </p:nvSpPr>
        <p:spPr>
          <a:noFill/>
        </p:spPr>
        <p:txBody>
          <a:bodyPr/>
          <a:lstStyle/>
          <a:p>
            <a:fld id="{71CEB61E-73A3-427C-854D-ABE398BBC897}" type="slidenum">
              <a:rPr lang="en-US" altLang="zh-TW" smtClean="0">
                <a:latin typeface="Arial" pitchFamily="34" charset="0"/>
              </a:rPr>
              <a:pPr/>
              <a:t>57</a:t>
            </a:fld>
            <a:endParaRPr lang="en-US" altLang="zh-TW" dirty="0">
              <a:latin typeface="Arial" pitchFamily="34" charset="0"/>
            </a:endParaRPr>
          </a:p>
        </p:txBody>
      </p:sp>
      <p:pic>
        <p:nvPicPr>
          <p:cNvPr id="41989" name="Picture 4" descr="31"/>
          <p:cNvPicPr>
            <a:picLocks noChangeAspect="1" noChangeArrowheads="1"/>
          </p:cNvPicPr>
          <p:nvPr/>
        </p:nvPicPr>
        <p:blipFill>
          <a:blip r:embed="rId3" cstate="print"/>
          <a:srcRect/>
          <a:stretch>
            <a:fillRect/>
          </a:stretch>
        </p:blipFill>
        <p:spPr bwMode="auto">
          <a:xfrm>
            <a:off x="381000" y="3657600"/>
            <a:ext cx="5943600" cy="2984500"/>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p:cNvSpPr>
            <a:spLocks noGrp="1"/>
          </p:cNvSpPr>
          <p:nvPr>
            <p:ph type="sldNum" sz="quarter" idx="4294967295"/>
          </p:nvPr>
        </p:nvSpPr>
        <p:spPr bwMode="auto">
          <a:xfrm>
            <a:off x="5562600" y="6405562"/>
            <a:ext cx="2128838" cy="376238"/>
          </a:xfrm>
          <a:prstGeom prst="rect">
            <a:avLst/>
          </a:prstGeom>
          <a:noFill/>
          <a:ln>
            <a:miter lim="800000"/>
            <a:headEnd/>
            <a:tailEnd/>
          </a:ln>
        </p:spPr>
        <p:txBody>
          <a:bodyPr/>
          <a:lstStyle/>
          <a:p>
            <a:fld id="{0A147E1F-7BB4-41CD-B102-3D0DDA38FA7B}" type="slidenum">
              <a:rPr lang="en-US"/>
              <a:pPr/>
              <a:t>58</a:t>
            </a:fld>
            <a:endParaRPr lang="en-US" dirty="0"/>
          </a:p>
        </p:txBody>
      </p:sp>
      <p:sp>
        <p:nvSpPr>
          <p:cNvPr id="16387" name="Rectangle 1"/>
          <p:cNvSpPr>
            <a:spLocks noGrp="1" noChangeArrowheads="1"/>
          </p:cNvSpPr>
          <p:nvPr>
            <p:ph type="title" idx="4294967295"/>
          </p:nvPr>
        </p:nvSpPr>
        <p:spPr>
          <a:xfrm>
            <a:off x="914400" y="304800"/>
            <a:ext cx="8001000" cy="609600"/>
          </a:xfrm>
        </p:spPr>
        <p:txBody>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t>Summary</a:t>
            </a:r>
          </a:p>
        </p:txBody>
      </p:sp>
      <p:sp>
        <p:nvSpPr>
          <p:cNvPr id="5" name="Rectangle 3"/>
          <p:cNvSpPr>
            <a:spLocks noGrp="1" noChangeArrowheads="1"/>
          </p:cNvSpPr>
          <p:nvPr>
            <p:ph idx="1"/>
          </p:nvPr>
        </p:nvSpPr>
        <p:spPr>
          <a:xfrm>
            <a:off x="457200" y="1219200"/>
            <a:ext cx="7315200" cy="5105400"/>
          </a:xfrm>
        </p:spPr>
        <p:txBody>
          <a:bodyPr>
            <a:normAutofit/>
          </a:bodyPr>
          <a:lstStyle/>
          <a:p>
            <a:r>
              <a:rPr lang="en-US" dirty="0">
                <a:latin typeface="Arial" pitchFamily="34" charset="0"/>
                <a:cs typeface="Arial" pitchFamily="34" charset="0"/>
              </a:rPr>
              <a:t>Developments in Microcomputers</a:t>
            </a:r>
          </a:p>
          <a:p>
            <a:pPr lvl="1"/>
            <a:r>
              <a:rPr lang="en-US" dirty="0">
                <a:latin typeface="Arial" pitchFamily="34" charset="0"/>
                <a:cs typeface="Arial" pitchFamily="34" charset="0"/>
              </a:rPr>
              <a:t>From 1984 to 2008</a:t>
            </a:r>
          </a:p>
          <a:p>
            <a:r>
              <a:rPr lang="en-US" dirty="0">
                <a:latin typeface="Arial" pitchFamily="34" charset="0"/>
                <a:cs typeface="Arial" pitchFamily="34" charset="0"/>
              </a:rPr>
              <a:t>Computer for Individual Use</a:t>
            </a:r>
          </a:p>
          <a:p>
            <a:r>
              <a:rPr lang="en-US" dirty="0">
                <a:latin typeface="Arial" pitchFamily="34" charset="0"/>
                <a:cs typeface="Arial" pitchFamily="34" charset="0"/>
              </a:rPr>
              <a:t>Computer for Organizations</a:t>
            </a:r>
          </a:p>
          <a:p>
            <a:r>
              <a:rPr lang="en-US" dirty="0">
                <a:latin typeface="Arial" pitchFamily="34" charset="0"/>
                <a:cs typeface="Arial" pitchFamily="34" charset="0"/>
              </a:rPr>
              <a:t>Computers in Society</a:t>
            </a:r>
          </a:p>
          <a:p>
            <a:endParaRPr lang="en-US" dirty="0">
              <a:latin typeface="Arial" pitchFamily="34" charset="0"/>
              <a:cs typeface="Arial" pitchFamily="34" charset="0"/>
            </a:endParaRPr>
          </a:p>
          <a:p>
            <a:pPr lvl="1"/>
            <a:endParaRPr lang="en-US" dirty="0">
              <a:latin typeface="Arial" pitchFamily="34" charset="0"/>
              <a:cs typeface="Arial" pitchFamily="34"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838200" y="228600"/>
            <a:ext cx="6781800" cy="911225"/>
          </a:xfrm>
        </p:spPr>
        <p:txBody>
          <a:bodyPr/>
          <a:lstStyle/>
          <a:p>
            <a:pPr eaLnBrk="1" hangingPunct="1"/>
            <a:r>
              <a:rPr lang="en-US" altLang="zh-TW" dirty="0">
                <a:ea typeface="新細明體" pitchFamily="18" charset="-120"/>
              </a:rPr>
              <a:t>1989 </a:t>
            </a:r>
            <a:endParaRPr lang="zh-TW" altLang="en-US" dirty="0">
              <a:ea typeface="新細明體" pitchFamily="18" charset="-120"/>
            </a:endParaRPr>
          </a:p>
        </p:txBody>
      </p:sp>
      <p:sp>
        <p:nvSpPr>
          <p:cNvPr id="12292" name="Rectangle 3"/>
          <p:cNvSpPr>
            <a:spLocks noGrp="1" noChangeArrowheads="1"/>
          </p:cNvSpPr>
          <p:nvPr>
            <p:ph idx="1"/>
          </p:nvPr>
        </p:nvSpPr>
        <p:spPr>
          <a:xfrm>
            <a:off x="304800" y="1219200"/>
            <a:ext cx="7315200" cy="5105400"/>
          </a:xfrm>
        </p:spPr>
        <p:txBody>
          <a:bodyPr>
            <a:normAutofit/>
          </a:bodyPr>
          <a:lstStyle/>
          <a:p>
            <a:r>
              <a:rPr lang="en-US" dirty="0">
                <a:latin typeface="Arial" pitchFamily="34" charset="0"/>
                <a:cs typeface="Arial" pitchFamily="34" charset="0"/>
              </a:rPr>
              <a:t>Intel releases 80486 chip</a:t>
            </a:r>
          </a:p>
          <a:p>
            <a:endParaRPr lang="en-US" dirty="0">
              <a:latin typeface="Arial" pitchFamily="34" charset="0"/>
              <a:cs typeface="Arial" pitchFamily="34" charset="0"/>
            </a:endParaRPr>
          </a:p>
          <a:p>
            <a:r>
              <a:rPr lang="en-US" dirty="0">
                <a:latin typeface="Arial" pitchFamily="34" charset="0"/>
                <a:cs typeface="Arial" pitchFamily="34" charset="0"/>
              </a:rPr>
              <a:t>World Wide Web created at CERN for use by scientific researchers</a:t>
            </a:r>
          </a:p>
          <a:p>
            <a:endParaRPr lang="en-US" dirty="0">
              <a:latin typeface="Arial" pitchFamily="34" charset="0"/>
              <a:cs typeface="Arial" pitchFamily="34" charset="0"/>
            </a:endParaRPr>
          </a:p>
          <a:p>
            <a:r>
              <a:rPr lang="en-US" dirty="0">
                <a:latin typeface="Arial" pitchFamily="34" charset="0"/>
                <a:cs typeface="Arial" pitchFamily="34" charset="0"/>
              </a:rPr>
              <a:t>Microsoft introduced Word for Windows</a:t>
            </a:r>
          </a:p>
          <a:p>
            <a:pPr lvl="1"/>
            <a:r>
              <a:rPr lang="en-US" dirty="0"/>
              <a:t>Previously, Word for DOS had been the second-highest-selling word processing package behind WordPerfect.</a:t>
            </a:r>
            <a:endParaRPr lang="en-US" dirty="0">
              <a:latin typeface="Arial" pitchFamily="34" charset="0"/>
              <a:cs typeface="Arial" pitchFamily="34" charset="0"/>
            </a:endParaRPr>
          </a:p>
          <a:p>
            <a:endParaRPr lang="en-US" dirty="0">
              <a:latin typeface="Arial" pitchFamily="34" charset="0"/>
              <a:cs typeface="Arial" pitchFamily="34" charset="0"/>
            </a:endParaRPr>
          </a:p>
          <a:p>
            <a:endParaRPr lang="en-US" dirty="0">
              <a:latin typeface="Arial" pitchFamily="34" charset="0"/>
              <a:cs typeface="Arial" pitchFamily="34" charset="0"/>
            </a:endParaRPr>
          </a:p>
        </p:txBody>
      </p:sp>
      <p:sp>
        <p:nvSpPr>
          <p:cNvPr id="5" name="Slide Number Placeholder 3"/>
          <p:cNvSpPr txBox="1">
            <a:spLocks/>
          </p:cNvSpPr>
          <p:nvPr/>
        </p:nvSpPr>
        <p:spPr bwMode="auto">
          <a:xfrm>
            <a:off x="5638800" y="6405562"/>
            <a:ext cx="2128838" cy="3762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A147E1F-7BB4-41CD-B102-3D0DDA38FA7B}" type="slidenum">
              <a:rPr kumimoji="0" lang="en-US" sz="12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mj-lt"/>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sz="12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n-ea"/>
              <a:cs typeface="+mn-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838200" y="228600"/>
            <a:ext cx="6781800" cy="911225"/>
          </a:xfrm>
        </p:spPr>
        <p:txBody>
          <a:bodyPr/>
          <a:lstStyle/>
          <a:p>
            <a:pPr eaLnBrk="1" hangingPunct="1"/>
            <a:r>
              <a:rPr lang="en-US" altLang="zh-TW" dirty="0">
                <a:ea typeface="新細明體" pitchFamily="18" charset="-120"/>
              </a:rPr>
              <a:t>1990 ARPANET </a:t>
            </a:r>
            <a:endParaRPr lang="zh-TW" altLang="en-US" dirty="0">
              <a:ea typeface="新細明體" pitchFamily="18" charset="-120"/>
            </a:endParaRPr>
          </a:p>
        </p:txBody>
      </p:sp>
      <p:sp>
        <p:nvSpPr>
          <p:cNvPr id="12292" name="Rectangle 3"/>
          <p:cNvSpPr>
            <a:spLocks noGrp="1" noChangeArrowheads="1"/>
          </p:cNvSpPr>
          <p:nvPr>
            <p:ph idx="1"/>
          </p:nvPr>
        </p:nvSpPr>
        <p:spPr>
          <a:xfrm>
            <a:off x="304800" y="1219200"/>
            <a:ext cx="7315200" cy="3048000"/>
          </a:xfrm>
        </p:spPr>
        <p:txBody>
          <a:bodyPr>
            <a:normAutofit/>
          </a:bodyPr>
          <a:lstStyle/>
          <a:p>
            <a:r>
              <a:rPr lang="en-US" dirty="0">
                <a:latin typeface="Arial" pitchFamily="34" charset="0"/>
                <a:cs typeface="Arial" pitchFamily="34" charset="0"/>
              </a:rPr>
              <a:t>The National Science Foundation Network (NSFNET) replaces ARPANET as the backbone of the Internet.</a:t>
            </a:r>
          </a:p>
          <a:p>
            <a:r>
              <a:rPr lang="en-US" dirty="0">
                <a:latin typeface="Arial" pitchFamily="34" charset="0"/>
                <a:cs typeface="Arial" pitchFamily="34" charset="0"/>
              </a:rPr>
              <a:t>Motorola announces its 32-bit microprocessor, the 68040, incorporating 1.2 million transistors</a:t>
            </a:r>
          </a:p>
        </p:txBody>
      </p:sp>
      <p:sp>
        <p:nvSpPr>
          <p:cNvPr id="5" name="Slide Number Placeholder 3"/>
          <p:cNvSpPr txBox="1">
            <a:spLocks/>
          </p:cNvSpPr>
          <p:nvPr/>
        </p:nvSpPr>
        <p:spPr bwMode="auto">
          <a:xfrm>
            <a:off x="5638800" y="6405562"/>
            <a:ext cx="2128838" cy="3762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A147E1F-7BB4-41CD-B102-3D0DDA38FA7B}" type="slidenum">
              <a:rPr kumimoji="0" lang="en-US" sz="12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mj-lt"/>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sz="12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n-ea"/>
              <a:cs typeface="+mn-cs"/>
            </a:endParaRPr>
          </a:p>
        </p:txBody>
      </p:sp>
      <p:pic>
        <p:nvPicPr>
          <p:cNvPr id="31747" name="Picture 3"/>
          <p:cNvPicPr>
            <a:picLocks noChangeAspect="1" noChangeArrowheads="1"/>
          </p:cNvPicPr>
          <p:nvPr/>
        </p:nvPicPr>
        <p:blipFill>
          <a:blip r:embed="rId3" cstate="print"/>
          <a:srcRect/>
          <a:stretch>
            <a:fillRect/>
          </a:stretch>
        </p:blipFill>
        <p:spPr bwMode="auto">
          <a:xfrm>
            <a:off x="1676400" y="4267200"/>
            <a:ext cx="3810000" cy="2472320"/>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838200" y="228600"/>
            <a:ext cx="6781800" cy="911225"/>
          </a:xfrm>
        </p:spPr>
        <p:txBody>
          <a:bodyPr/>
          <a:lstStyle/>
          <a:p>
            <a:pPr eaLnBrk="1" hangingPunct="1"/>
            <a:r>
              <a:rPr lang="en-US" altLang="zh-TW" dirty="0">
                <a:ea typeface="新細明體" pitchFamily="18" charset="-120"/>
              </a:rPr>
              <a:t>1990 Microsoft Windows</a:t>
            </a:r>
            <a:endParaRPr lang="zh-TW" altLang="en-US" dirty="0">
              <a:ea typeface="新細明體" pitchFamily="18" charset="-120"/>
            </a:endParaRPr>
          </a:p>
        </p:txBody>
      </p:sp>
      <p:sp>
        <p:nvSpPr>
          <p:cNvPr id="12292" name="Rectangle 3"/>
          <p:cNvSpPr>
            <a:spLocks noGrp="1" noChangeArrowheads="1"/>
          </p:cNvSpPr>
          <p:nvPr>
            <p:ph idx="1"/>
          </p:nvPr>
        </p:nvSpPr>
        <p:spPr>
          <a:xfrm>
            <a:off x="304800" y="1219200"/>
            <a:ext cx="7315200" cy="2438400"/>
          </a:xfrm>
        </p:spPr>
        <p:txBody>
          <a:bodyPr>
            <a:normAutofit/>
          </a:bodyPr>
          <a:lstStyle/>
          <a:p>
            <a:r>
              <a:rPr lang="en-US" dirty="0">
                <a:latin typeface="Arial" pitchFamily="34" charset="0"/>
                <a:cs typeface="Arial" pitchFamily="34" charset="0"/>
              </a:rPr>
              <a:t>Microsoft releases Windows 3.0, shipping one million copies in four months.</a:t>
            </a:r>
          </a:p>
        </p:txBody>
      </p:sp>
      <p:pic>
        <p:nvPicPr>
          <p:cNvPr id="41986" name="Picture 2"/>
          <p:cNvPicPr>
            <a:picLocks noChangeAspect="1" noChangeArrowheads="1"/>
          </p:cNvPicPr>
          <p:nvPr/>
        </p:nvPicPr>
        <p:blipFill>
          <a:blip r:embed="rId2" cstate="print"/>
          <a:srcRect/>
          <a:stretch>
            <a:fillRect/>
          </a:stretch>
        </p:blipFill>
        <p:spPr bwMode="auto">
          <a:xfrm>
            <a:off x="914400" y="2891370"/>
            <a:ext cx="5867400" cy="3347506"/>
          </a:xfrm>
          <a:prstGeom prst="rect">
            <a:avLst/>
          </a:prstGeom>
          <a:noFill/>
          <a:ln w="9525">
            <a:noFill/>
            <a:miter lim="800000"/>
            <a:headEnd/>
            <a:tailEnd/>
          </a:ln>
        </p:spPr>
      </p:pic>
      <p:sp>
        <p:nvSpPr>
          <p:cNvPr id="6" name="Slide Number Placeholder 3"/>
          <p:cNvSpPr txBox="1">
            <a:spLocks/>
          </p:cNvSpPr>
          <p:nvPr/>
        </p:nvSpPr>
        <p:spPr bwMode="auto">
          <a:xfrm>
            <a:off x="6705600" y="6481762"/>
            <a:ext cx="1066800" cy="3000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A147E1F-7BB4-41CD-B102-3D0DDA38FA7B}" type="slidenum">
              <a:rPr kumimoji="0" lang="en-US" sz="12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mj-lt"/>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n-ea"/>
              <a:cs typeface="+mn-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838200" y="228600"/>
            <a:ext cx="6781800" cy="911225"/>
          </a:xfrm>
        </p:spPr>
        <p:txBody>
          <a:bodyPr/>
          <a:lstStyle/>
          <a:p>
            <a:pPr eaLnBrk="1" hangingPunct="1"/>
            <a:r>
              <a:rPr lang="en-US" altLang="zh-TW" dirty="0">
                <a:ea typeface="新細明體" pitchFamily="18" charset="-120"/>
              </a:rPr>
              <a:t>1991 </a:t>
            </a:r>
            <a:endParaRPr lang="zh-TW" altLang="en-US" dirty="0">
              <a:ea typeface="新細明體" pitchFamily="18" charset="-120"/>
            </a:endParaRPr>
          </a:p>
        </p:txBody>
      </p:sp>
      <p:sp>
        <p:nvSpPr>
          <p:cNvPr id="12292" name="Rectangle 3"/>
          <p:cNvSpPr>
            <a:spLocks noGrp="1" noChangeArrowheads="1"/>
          </p:cNvSpPr>
          <p:nvPr>
            <p:ph idx="1"/>
          </p:nvPr>
        </p:nvSpPr>
        <p:spPr>
          <a:xfrm>
            <a:off x="304800" y="1219200"/>
            <a:ext cx="7315200" cy="3505200"/>
          </a:xfrm>
        </p:spPr>
        <p:txBody>
          <a:bodyPr>
            <a:normAutofit fontScale="92500" lnSpcReduction="10000"/>
          </a:bodyPr>
          <a:lstStyle/>
          <a:p>
            <a:r>
              <a:rPr lang="en-US" dirty="0" err="1"/>
              <a:t>Linus</a:t>
            </a:r>
            <a:r>
              <a:rPr lang="en-US" dirty="0"/>
              <a:t> </a:t>
            </a:r>
            <a:r>
              <a:rPr lang="en-US" dirty="0" err="1"/>
              <a:t>Torvalds</a:t>
            </a:r>
            <a:r>
              <a:rPr lang="en-US" dirty="0"/>
              <a:t> releases the source code for Linux 0.01 (a clone of UNIX for the 80386 personal computer) on the Internet.</a:t>
            </a:r>
            <a:endParaRPr lang="en-US" dirty="0">
              <a:latin typeface="Arial" pitchFamily="34" charset="0"/>
              <a:cs typeface="Arial" pitchFamily="34" charset="0"/>
            </a:endParaRPr>
          </a:p>
          <a:p>
            <a:r>
              <a:rPr lang="en-US" dirty="0"/>
              <a:t>Apple Computer launches the PowerBook series of battery powered portable computers.</a:t>
            </a:r>
          </a:p>
          <a:p>
            <a:r>
              <a:rPr lang="en-US" dirty="0"/>
              <a:t>RISC based chips are used in Power PC microprocessors</a:t>
            </a:r>
          </a:p>
          <a:p>
            <a:endParaRPr lang="en-US" dirty="0">
              <a:latin typeface="Arial" pitchFamily="34" charset="0"/>
              <a:cs typeface="Arial" pitchFamily="34" charset="0"/>
            </a:endParaRPr>
          </a:p>
        </p:txBody>
      </p:sp>
      <p:sp>
        <p:nvSpPr>
          <p:cNvPr id="5" name="Slide Number Placeholder 3"/>
          <p:cNvSpPr txBox="1">
            <a:spLocks/>
          </p:cNvSpPr>
          <p:nvPr/>
        </p:nvSpPr>
        <p:spPr bwMode="auto">
          <a:xfrm>
            <a:off x="5638800" y="6405562"/>
            <a:ext cx="2128838" cy="3762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A147E1F-7BB4-41CD-B102-3D0DDA38FA7B}" type="slidenum">
              <a:rPr kumimoji="0" lang="en-US" sz="12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mj-lt"/>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n-ea"/>
              <a:cs typeface="+mn-cs"/>
            </a:endParaRPr>
          </a:p>
        </p:txBody>
      </p:sp>
      <p:pic>
        <p:nvPicPr>
          <p:cNvPr id="32770" name="Picture 2"/>
          <p:cNvPicPr>
            <a:picLocks noChangeAspect="1" noChangeArrowheads="1"/>
          </p:cNvPicPr>
          <p:nvPr/>
        </p:nvPicPr>
        <p:blipFill>
          <a:blip r:embed="rId2" cstate="print"/>
          <a:srcRect/>
          <a:stretch>
            <a:fillRect/>
          </a:stretch>
        </p:blipFill>
        <p:spPr bwMode="auto">
          <a:xfrm>
            <a:off x="1447800" y="4648200"/>
            <a:ext cx="3598215" cy="2051212"/>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Virtual_Slide_Template_Final</Template>
  <TotalTime>3625</TotalTime>
  <Words>5916</Words>
  <Application>Microsoft Office PowerPoint</Application>
  <PresentationFormat>On-screen Show (4:3)</PresentationFormat>
  <Paragraphs>577</Paragraphs>
  <Slides>58</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Arial</vt:lpstr>
      <vt:lpstr>Garamond</vt:lpstr>
      <vt:lpstr>Google Sans</vt:lpstr>
      <vt:lpstr>Sabon-Roman</vt:lpstr>
      <vt:lpstr>Times New Roman</vt:lpstr>
      <vt:lpstr>Wingdings</vt:lpstr>
      <vt:lpstr>Edge</vt:lpstr>
      <vt:lpstr>CSC 101 Introduction to Computing  Lecture 2 </vt:lpstr>
      <vt:lpstr>Last Lecture Summary</vt:lpstr>
      <vt:lpstr>First Laptop Computer</vt:lpstr>
      <vt:lpstr>Compact Disk (CD)</vt:lpstr>
      <vt:lpstr>1987</vt:lpstr>
      <vt:lpstr>1989 </vt:lpstr>
      <vt:lpstr>1990 ARPANET </vt:lpstr>
      <vt:lpstr>1990 Microsoft Windows</vt:lpstr>
      <vt:lpstr>1991 </vt:lpstr>
      <vt:lpstr>1992</vt:lpstr>
      <vt:lpstr>1993</vt:lpstr>
      <vt:lpstr>1995</vt:lpstr>
      <vt:lpstr>1996</vt:lpstr>
      <vt:lpstr>1997</vt:lpstr>
      <vt:lpstr>1998</vt:lpstr>
      <vt:lpstr>1999</vt:lpstr>
      <vt:lpstr>2000</vt:lpstr>
      <vt:lpstr>2001</vt:lpstr>
      <vt:lpstr>2001</vt:lpstr>
      <vt:lpstr>2002 Open Office</vt:lpstr>
      <vt:lpstr>2002</vt:lpstr>
      <vt:lpstr>2003</vt:lpstr>
      <vt:lpstr>2004</vt:lpstr>
      <vt:lpstr>2005</vt:lpstr>
      <vt:lpstr>2006</vt:lpstr>
      <vt:lpstr>2007</vt:lpstr>
      <vt:lpstr>2008</vt:lpstr>
      <vt:lpstr>Computers for Individual Use</vt:lpstr>
      <vt:lpstr>Computers for Individual Use</vt:lpstr>
      <vt:lpstr>Computers for Individual Use</vt:lpstr>
      <vt:lpstr>Desktop Computers</vt:lpstr>
      <vt:lpstr>Desktop Computers</vt:lpstr>
      <vt:lpstr>Workstations</vt:lpstr>
      <vt:lpstr>Notebook Computers</vt:lpstr>
      <vt:lpstr>Notebook Computers</vt:lpstr>
      <vt:lpstr>Tablet Computers</vt:lpstr>
      <vt:lpstr>Handheld PCs</vt:lpstr>
      <vt:lpstr>Smart Phones</vt:lpstr>
      <vt:lpstr>Computers for Organizations</vt:lpstr>
      <vt:lpstr>Network Servers</vt:lpstr>
      <vt:lpstr>Network Servers</vt:lpstr>
      <vt:lpstr>Network Servers</vt:lpstr>
      <vt:lpstr>Network Servers</vt:lpstr>
      <vt:lpstr>Mainframes</vt:lpstr>
      <vt:lpstr>Mainframes</vt:lpstr>
      <vt:lpstr>Minicomputers</vt:lpstr>
      <vt:lpstr>Supercomputers</vt:lpstr>
      <vt:lpstr>Computers in Society</vt:lpstr>
      <vt:lpstr>Impact of Computers</vt:lpstr>
      <vt:lpstr>Benefits of Using Computers</vt:lpstr>
      <vt:lpstr>Computers at Home</vt:lpstr>
      <vt:lpstr>Computers in Society</vt:lpstr>
      <vt:lpstr>Computers in Education</vt:lpstr>
      <vt:lpstr>Computers in Small Business</vt:lpstr>
      <vt:lpstr>Computers in Industry</vt:lpstr>
      <vt:lpstr>Computers in Government</vt:lpstr>
      <vt:lpstr>Computers in Health Care</vt:lpstr>
      <vt:lpstr>Summary</vt:lpstr>
    </vt:vector>
  </TitlesOfParts>
  <Company>Cottrell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dc:title>
  <dc:subject>Introduction to Computing</dc:subject>
  <dc:creator>Dr. Iftikhar Azim Niaz</dc:creator>
  <cp:lastModifiedBy>HABIB UR REHMAN</cp:lastModifiedBy>
  <cp:revision>197</cp:revision>
  <dcterms:created xsi:type="dcterms:W3CDTF">2004-10-06T00:41:44Z</dcterms:created>
  <dcterms:modified xsi:type="dcterms:W3CDTF">2023-10-30T01:47:51Z</dcterms:modified>
</cp:coreProperties>
</file>